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2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7560564" cy="10692384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8" Type="http://schemas.openxmlformats.org/officeDocument/2006/relationships/slide" Target="slides/slide7.xml"/><Relationship Id="rId7" Type="http://schemas.openxmlformats.org/officeDocument/2006/relationships/slide" Target="slides/slide6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3" Type="http://schemas.openxmlformats.org/officeDocument/2006/relationships/slide" Target="slides/slide2.xml"/><Relationship Id="rId2" Type="http://schemas.openxmlformats.org/officeDocument/2006/relationships/slide" Target="slides/slide1.xml"/><Relationship Id="rId13" Type="http://schemas.openxmlformats.org/officeDocument/2006/relationships/viewProps" Target="viewProps.xml"/><Relationship Id="rId12" Type="http://schemas.openxmlformats.org/officeDocument/2006/relationships/tableStyles" Target="tableStyles.xml"/><Relationship Id="rId11" Type="http://schemas.openxmlformats.org/officeDocument/2006/relationships/presProps" Target="presProps.xml"/><Relationship Id="rId10" Type="http://schemas.openxmlformats.org/officeDocument/2006/relationships/slide" Target="slides/slide9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glb.ancc.org.cn/WSBA/login.jsp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s1.org/contact/overview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image" Target="../media/image1.jpeg"/><Relationship Id="rId3" Type="http://schemas.openxmlformats.org/officeDocument/2006/relationships/hyperlink" Target="mailto:zhangy@ancc.org.cn" TargetMode="External"/><Relationship Id="rId2" Type="http://schemas.openxmlformats.org/officeDocument/2006/relationships/hyperlink" Target="mailto:haoy@ancc.org.cn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/>
          <p:nvPr/>
        </p:nvSpPr>
        <p:spPr>
          <a:xfrm>
            <a:off x="1135266" y="985749"/>
            <a:ext cx="5201920" cy="819150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9814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1049019" algn="l" rtl="0" eaLnBrk="0">
              <a:lnSpc>
                <a:spcPct val="87000"/>
              </a:lnSpc>
              <a:tabLst/>
            </a:pPr>
            <a:r>
              <a:rPr sz="1800" b="1" kern="0" spc="-1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使用境外注册商品条码备案</a:t>
            </a:r>
            <a:r>
              <a:rPr sz="1800" b="1" kern="0" spc="-2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须知</a:t>
            </a:r>
            <a:endParaRPr sz="1800" dirty="0">
              <a:latin typeface="FangSong"/>
              <a:ea typeface="FangSong"/>
              <a:cs typeface="FangSong"/>
            </a:endParaRPr>
          </a:p>
          <a:p>
            <a:pPr algn="l" rtl="0" eaLnBrk="0">
              <a:lnSpc>
                <a:spcPct val="111000"/>
              </a:lnSpc>
              <a:tabLst/>
            </a:pPr>
            <a:endParaRPr sz="1000" dirty="0">
              <a:latin typeface="Arial"/>
              <a:ea typeface="Arial"/>
              <a:cs typeface="Arial"/>
            </a:endParaRPr>
          </a:p>
          <a:p>
            <a:pPr algn="l" rtl="0" eaLnBrk="0">
              <a:lnSpc>
                <a:spcPct val="111000"/>
              </a:lnSpc>
              <a:tabLst/>
            </a:pPr>
            <a:endParaRPr sz="1000" dirty="0">
              <a:latin typeface="Arial"/>
              <a:ea typeface="Arial"/>
              <a:cs typeface="Arial"/>
            </a:endParaRPr>
          </a:p>
          <a:p>
            <a:pPr algn="l" rtl="0" eaLnBrk="0">
              <a:lnSpc>
                <a:spcPct val="111000"/>
              </a:lnSpc>
              <a:tabLst/>
            </a:pPr>
            <a:endParaRPr sz="1000" dirty="0">
              <a:latin typeface="Arial"/>
              <a:ea typeface="Arial"/>
              <a:cs typeface="Arial"/>
            </a:endParaRPr>
          </a:p>
          <a:p>
            <a:pPr marL="427990" algn="l" rtl="0" eaLnBrk="0">
              <a:lnSpc>
                <a:spcPct val="89000"/>
              </a:lnSpc>
              <a:spcBef>
                <a:spcPts val="457"/>
              </a:spcBef>
              <a:tabLst/>
            </a:pPr>
            <a:r>
              <a:rPr sz="1500" kern="0" spc="10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按照国际物品编码协会</a:t>
            </a:r>
            <a:r>
              <a:rPr sz="1500" kern="0" spc="9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通用规范及《商品条码管理办</a:t>
            </a:r>
            <a:endParaRPr sz="1500" dirty="0">
              <a:latin typeface="FangSong"/>
              <a:ea typeface="FangSong"/>
              <a:cs typeface="FangSong"/>
            </a:endParaRPr>
          </a:p>
          <a:p>
            <a:pPr marL="22225" indent="5080" algn="l" rtl="0" eaLnBrk="0">
              <a:lnSpc>
                <a:spcPct val="176000"/>
              </a:lnSpc>
              <a:spcBef>
                <a:spcPts val="41"/>
              </a:spcBef>
              <a:tabLst/>
            </a:pPr>
            <a:r>
              <a:rPr sz="1500" kern="0" spc="6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法》等有关规定，</a:t>
            </a:r>
            <a:r>
              <a:rPr sz="1500" kern="0" spc="6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kern="0" spc="6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中国物品编码中心（以下简称“编码中</a:t>
            </a:r>
            <a:r>
              <a:rPr sz="1500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 </a:t>
            </a:r>
            <a:r>
              <a:rPr sz="1500" kern="0" spc="9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心</a:t>
            </a:r>
            <a:r>
              <a:rPr sz="1500" kern="0" spc="-53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kern="0" spc="9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”）负责受理并审核境内企</a:t>
            </a:r>
            <a:r>
              <a:rPr sz="1500" kern="0" spc="8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业使用境外注册商品条码备</a:t>
            </a:r>
            <a:r>
              <a:rPr sz="1500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 </a:t>
            </a:r>
            <a:r>
              <a:rPr sz="1500" kern="0" spc="6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案（以下简称“境外码备案</a:t>
            </a:r>
            <a:r>
              <a:rPr sz="1500" kern="0" spc="-46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kern="0" spc="6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”）。</a:t>
            </a:r>
            <a:endParaRPr sz="1500" dirty="0">
              <a:latin typeface="FangSong"/>
              <a:ea typeface="FangSong"/>
              <a:cs typeface="FangSong"/>
            </a:endParaRPr>
          </a:p>
          <a:p>
            <a:pPr marL="431165" algn="l" rtl="0" eaLnBrk="0">
              <a:lnSpc>
                <a:spcPct val="89000"/>
              </a:lnSpc>
              <a:spcBef>
                <a:spcPts val="1334"/>
              </a:spcBef>
              <a:tabLst/>
            </a:pPr>
            <a:r>
              <a:rPr sz="1500" kern="0" spc="7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一、境外码备案要求</a:t>
            </a:r>
            <a:endParaRPr sz="1500" dirty="0">
              <a:latin typeface="FangSong"/>
              <a:ea typeface="FangSong"/>
              <a:cs typeface="FangSong"/>
            </a:endParaRPr>
          </a:p>
          <a:p>
            <a:pPr marL="429259" algn="l" rtl="0" eaLnBrk="0">
              <a:lnSpc>
                <a:spcPct val="89000"/>
              </a:lnSpc>
              <a:spcBef>
                <a:spcPts val="1521"/>
              </a:spcBef>
              <a:tabLst/>
            </a:pPr>
            <a:r>
              <a:rPr sz="1500" kern="0" spc="8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备案应同时满足下列要求：</a:t>
            </a:r>
            <a:endParaRPr sz="1500" dirty="0">
              <a:latin typeface="FangSong"/>
              <a:ea typeface="FangSong"/>
              <a:cs typeface="FangSong"/>
            </a:endParaRPr>
          </a:p>
          <a:p>
            <a:pPr marL="25400" indent="503555" algn="l" rtl="0" eaLnBrk="0">
              <a:lnSpc>
                <a:spcPct val="136000"/>
              </a:lnSpc>
              <a:spcBef>
                <a:spcPts val="1523"/>
              </a:spcBef>
              <a:tabLst/>
            </a:pPr>
            <a:r>
              <a:rPr sz="1500" kern="0" spc="6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（一）备案企业应为境外条码所有者全资控股的下</a:t>
            </a:r>
            <a:r>
              <a:rPr sz="1500" kern="0" spc="5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属</a:t>
            </a:r>
            <a:r>
              <a:rPr sz="1500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 </a:t>
            </a:r>
            <a:r>
              <a:rPr sz="1500" kern="0" spc="8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公司，并对所有备案的产</a:t>
            </a:r>
            <a:r>
              <a:rPr sz="1500" kern="0" spc="7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品质量负责。</a:t>
            </a:r>
            <a:endParaRPr sz="1500" dirty="0">
              <a:latin typeface="FangSong"/>
              <a:ea typeface="FangSong"/>
              <a:cs typeface="FangSong"/>
            </a:endParaRPr>
          </a:p>
          <a:p>
            <a:pPr marL="22225" indent="507365" algn="l" rtl="0" eaLnBrk="0">
              <a:lnSpc>
                <a:spcPct val="136000"/>
              </a:lnSpc>
              <a:spcBef>
                <a:spcPts val="1362"/>
              </a:spcBef>
              <a:tabLst/>
            </a:pPr>
            <a:r>
              <a:rPr sz="1500" kern="0" spc="6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（二）备案产品涉及全部品牌的所有者应为境外条码</a:t>
            </a:r>
            <a:r>
              <a:rPr sz="1500" kern="0" spc="-1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 </a:t>
            </a:r>
            <a:r>
              <a:rPr sz="1500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所有者。</a:t>
            </a:r>
            <a:endParaRPr sz="1500" dirty="0">
              <a:latin typeface="FangSong"/>
              <a:ea typeface="FangSong"/>
              <a:cs typeface="FangSong"/>
            </a:endParaRPr>
          </a:p>
          <a:p>
            <a:pPr marL="434340" algn="l" rtl="0" eaLnBrk="0">
              <a:lnSpc>
                <a:spcPct val="89000"/>
              </a:lnSpc>
              <a:spcBef>
                <a:spcPts val="1322"/>
              </a:spcBef>
              <a:tabLst/>
            </a:pPr>
            <a:r>
              <a:rPr sz="1500" kern="0" spc="7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二、备案流程</a:t>
            </a:r>
            <a:endParaRPr sz="1500" dirty="0">
              <a:latin typeface="FangSong"/>
              <a:ea typeface="FangSong"/>
              <a:cs typeface="FangSong"/>
            </a:endParaRPr>
          </a:p>
          <a:p>
            <a:pPr marL="529590" algn="l" rtl="0" eaLnBrk="0">
              <a:lnSpc>
                <a:spcPct val="89000"/>
              </a:lnSpc>
              <a:spcBef>
                <a:spcPts val="1520"/>
              </a:spcBef>
              <a:tabLst/>
            </a:pPr>
            <a:r>
              <a:rPr sz="1500" kern="0" spc="3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（一）境外码备案平台</a:t>
            </a:r>
            <a:r>
              <a:rPr sz="1500" kern="0" spc="2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信息填报</a:t>
            </a:r>
            <a:endParaRPr sz="1500" dirty="0">
              <a:latin typeface="FangSong"/>
              <a:ea typeface="FangSong"/>
              <a:cs typeface="FangSong"/>
            </a:endParaRPr>
          </a:p>
          <a:p>
            <a:pPr marL="429259" algn="l" rtl="0" eaLnBrk="0">
              <a:lnSpc>
                <a:spcPct val="89000"/>
              </a:lnSpc>
              <a:spcBef>
                <a:spcPts val="1518"/>
              </a:spcBef>
              <a:tabLst/>
            </a:pPr>
            <a:r>
              <a:rPr sz="1500" kern="0" spc="5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备案企业在境外码备案平台注册用户</a:t>
            </a:r>
            <a:r>
              <a:rPr sz="1500" kern="0" spc="4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后（网址：</a:t>
            </a:r>
            <a:endParaRPr sz="1500" dirty="0">
              <a:latin typeface="FangSong"/>
              <a:ea typeface="FangSong"/>
              <a:cs typeface="FangSong"/>
            </a:endParaRPr>
          </a:p>
          <a:p>
            <a:pPr marL="12700" algn="l" rtl="0" eaLnBrk="0">
              <a:lnSpc>
                <a:spcPct val="89000"/>
              </a:lnSpc>
              <a:spcBef>
                <a:spcPts val="1528"/>
              </a:spcBef>
              <a:tabLst/>
            </a:pPr>
            <a:r>
              <a:rPr sz="1500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  <a:hlinkClick xmlns:r="http://schemas.openxmlformats.org/officeDocument/2006/relationships" r:id="rId2" tooltip="">
                  <a:extLst>
                    <a:ext uri="{DAF060AB-1E55-43B9-8AAB-6FB025537F2F}">
                      <wpsdc:hlinkClr xmlns:wpsdc="http://www.wps.cn/officeDocument/2017/drawingmlCustomData" val="000000"/>
                      <wpsdc:folHlinkClr xmlns:wpsdc="http://www.wps.cn/officeDocument/2017/drawingmlCustomData" val="000000"/>
                      <wpsdc:hlinkUnderline xmlns:wpsdc="http://www.wps.cn/officeDocument/2017/drawingmlCustomData" val="0"/>
                    </a:ext>
                  </a:extLst>
                </a:hlinkClick>
              </a:rPr>
              <a:t>http</a:t>
            </a:r>
            <a:r>
              <a:rPr sz="1500" kern="0" spc="14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  <a:hlinkClick xmlns:r="http://schemas.openxmlformats.org/officeDocument/2006/relationships" r:id="rId2" tooltip="">
                  <a:extLst>
                    <a:ext uri="{DAF060AB-1E55-43B9-8AAB-6FB025537F2F}">
                      <wpsdc:hlinkClr xmlns:wpsdc="http://www.wps.cn/officeDocument/2017/drawingmlCustomData" val="000000"/>
                      <wpsdc:folHlinkClr xmlns:wpsdc="http://www.wps.cn/officeDocument/2017/drawingmlCustomData" val="000000"/>
                      <wpsdc:hlinkUnderline xmlns:wpsdc="http://www.wps.cn/officeDocument/2017/drawingmlCustomData" val="0"/>
                    </a:ext>
                  </a:extLst>
                </a:hlinkClick>
              </a:rPr>
              <a:t>://</a:t>
            </a:r>
            <a:r>
              <a:rPr sz="1500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  <a:hlinkClick xmlns:r="http://schemas.openxmlformats.org/officeDocument/2006/relationships" r:id="rId2" tooltip="">
                  <a:extLst>
                    <a:ext uri="{DAF060AB-1E55-43B9-8AAB-6FB025537F2F}">
                      <wpsdc:hlinkClr xmlns:wpsdc="http://www.wps.cn/officeDocument/2017/drawingmlCustomData" val="000000"/>
                      <wpsdc:folHlinkClr xmlns:wpsdc="http://www.wps.cn/officeDocument/2017/drawingmlCustomData" val="000000"/>
                      <wpsdc:hlinkUnderline xmlns:wpsdc="http://www.wps.cn/officeDocument/2017/drawingmlCustomData" val="0"/>
                    </a:ext>
                  </a:extLst>
                </a:hlinkClick>
              </a:rPr>
              <a:t>glb</a:t>
            </a:r>
            <a:r>
              <a:rPr sz="1500" kern="0" spc="14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  <a:hlinkClick xmlns:r="http://schemas.openxmlformats.org/officeDocument/2006/relationships" r:id="rId2" tooltip="">
                  <a:extLst>
                    <a:ext uri="{DAF060AB-1E55-43B9-8AAB-6FB025537F2F}">
                      <wpsdc:hlinkClr xmlns:wpsdc="http://www.wps.cn/officeDocument/2017/drawingmlCustomData" val="000000"/>
                      <wpsdc:folHlinkClr xmlns:wpsdc="http://www.wps.cn/officeDocument/2017/drawingmlCustomData" val="000000"/>
                      <wpsdc:hlinkUnderline xmlns:wpsdc="http://www.wps.cn/officeDocument/2017/drawingmlCustomData" val="0"/>
                    </a:ext>
                  </a:extLst>
                </a:hlinkClick>
              </a:rPr>
              <a:t>.</a:t>
            </a:r>
            <a:r>
              <a:rPr sz="1500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  <a:hlinkClick xmlns:r="http://schemas.openxmlformats.org/officeDocument/2006/relationships" r:id="rId2" tooltip="">
                  <a:extLst>
                    <a:ext uri="{DAF060AB-1E55-43B9-8AAB-6FB025537F2F}">
                      <wpsdc:hlinkClr xmlns:wpsdc="http://www.wps.cn/officeDocument/2017/drawingmlCustomData" val="000000"/>
                      <wpsdc:folHlinkClr xmlns:wpsdc="http://www.wps.cn/officeDocument/2017/drawingmlCustomData" val="000000"/>
                      <wpsdc:hlinkUnderline xmlns:wpsdc="http://www.wps.cn/officeDocument/2017/drawingmlCustomData" val="0"/>
                    </a:ext>
                  </a:extLst>
                </a:hlinkClick>
              </a:rPr>
              <a:t>ancc</a:t>
            </a:r>
            <a:r>
              <a:rPr sz="1500" kern="0" spc="14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  <a:hlinkClick xmlns:r="http://schemas.openxmlformats.org/officeDocument/2006/relationships" r:id="rId2" tooltip="">
                  <a:extLst>
                    <a:ext uri="{DAF060AB-1E55-43B9-8AAB-6FB025537F2F}">
                      <wpsdc:hlinkClr xmlns:wpsdc="http://www.wps.cn/officeDocument/2017/drawingmlCustomData" val="000000"/>
                      <wpsdc:folHlinkClr xmlns:wpsdc="http://www.wps.cn/officeDocument/2017/drawingmlCustomData" val="000000"/>
                      <wpsdc:hlinkUnderline xmlns:wpsdc="http://www.wps.cn/officeDocument/2017/drawingmlCustomData" val="0"/>
                    </a:ext>
                  </a:extLst>
                </a:hlinkClick>
              </a:rPr>
              <a:t>.</a:t>
            </a:r>
            <a:r>
              <a:rPr sz="1500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  <a:hlinkClick xmlns:r="http://schemas.openxmlformats.org/officeDocument/2006/relationships" r:id="rId2" tooltip="">
                  <a:extLst>
                    <a:ext uri="{DAF060AB-1E55-43B9-8AAB-6FB025537F2F}">
                      <wpsdc:hlinkClr xmlns:wpsdc="http://www.wps.cn/officeDocument/2017/drawingmlCustomData" val="000000"/>
                      <wpsdc:folHlinkClr xmlns:wpsdc="http://www.wps.cn/officeDocument/2017/drawingmlCustomData" val="000000"/>
                      <wpsdc:hlinkUnderline xmlns:wpsdc="http://www.wps.cn/officeDocument/2017/drawingmlCustomData" val="0"/>
                    </a:ext>
                  </a:extLst>
                </a:hlinkClick>
              </a:rPr>
              <a:t>org</a:t>
            </a:r>
            <a:r>
              <a:rPr sz="1500" kern="0" spc="14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  <a:hlinkClick xmlns:r="http://schemas.openxmlformats.org/officeDocument/2006/relationships" r:id="rId2" tooltip="">
                  <a:extLst>
                    <a:ext uri="{DAF060AB-1E55-43B9-8AAB-6FB025537F2F}">
                      <wpsdc:hlinkClr xmlns:wpsdc="http://www.wps.cn/officeDocument/2017/drawingmlCustomData" val="000000"/>
                      <wpsdc:folHlinkClr xmlns:wpsdc="http://www.wps.cn/officeDocument/2017/drawingmlCustomData" val="000000"/>
                      <wpsdc:hlinkUnderline xmlns:wpsdc="http://www.wps.cn/officeDocument/2017/drawingmlCustomData" val="0"/>
                    </a:ext>
                  </a:extLst>
                </a:hlinkClick>
              </a:rPr>
              <a:t>.</a:t>
            </a:r>
            <a:r>
              <a:rPr sz="1500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  <a:hlinkClick xmlns:r="http://schemas.openxmlformats.org/officeDocument/2006/relationships" r:id="rId2" tooltip="">
                  <a:extLst>
                    <a:ext uri="{DAF060AB-1E55-43B9-8AAB-6FB025537F2F}">
                      <wpsdc:hlinkClr xmlns:wpsdc="http://www.wps.cn/officeDocument/2017/drawingmlCustomData" val="000000"/>
                      <wpsdc:folHlinkClr xmlns:wpsdc="http://www.wps.cn/officeDocument/2017/drawingmlCustomData" val="000000"/>
                      <wpsdc:hlinkUnderline xmlns:wpsdc="http://www.wps.cn/officeDocument/2017/drawingmlCustomData" val="0"/>
                    </a:ext>
                  </a:extLst>
                </a:hlinkClick>
              </a:rPr>
              <a:t>cn</a:t>
            </a:r>
            <a:r>
              <a:rPr sz="1500" kern="0" spc="14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  <a:hlinkClick xmlns:r="http://schemas.openxmlformats.org/officeDocument/2006/relationships" r:id="rId2" tooltip="">
                  <a:extLst>
                    <a:ext uri="{DAF060AB-1E55-43B9-8AAB-6FB025537F2F}">
                      <wpsdc:hlinkClr xmlns:wpsdc="http://www.wps.cn/officeDocument/2017/drawingmlCustomData" val="000000"/>
                      <wpsdc:folHlinkClr xmlns:wpsdc="http://www.wps.cn/officeDocument/2017/drawingmlCustomData" val="000000"/>
                      <wpsdc:hlinkUnderline xmlns:wpsdc="http://www.wps.cn/officeDocument/2017/drawingmlCustomData" val="0"/>
                    </a:ext>
                  </a:extLst>
                </a:hlinkClick>
              </a:rPr>
              <a:t>/</a:t>
            </a:r>
            <a:r>
              <a:rPr sz="1500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  <a:hlinkClick xmlns:r="http://schemas.openxmlformats.org/officeDocument/2006/relationships" r:id="rId2" tooltip="">
                  <a:extLst>
                    <a:ext uri="{DAF060AB-1E55-43B9-8AAB-6FB025537F2F}">
                      <wpsdc:hlinkClr xmlns:wpsdc="http://www.wps.cn/officeDocument/2017/drawingmlCustomData" val="000000"/>
                      <wpsdc:folHlinkClr xmlns:wpsdc="http://www.wps.cn/officeDocument/2017/drawingmlCustomData" val="000000"/>
                      <wpsdc:hlinkUnderline xmlns:wpsdc="http://www.wps.cn/officeDocument/2017/drawingmlCustomData" val="0"/>
                    </a:ext>
                  </a:extLst>
                </a:hlinkClick>
              </a:rPr>
              <a:t>WSBA</a:t>
            </a:r>
            <a:r>
              <a:rPr sz="1500" kern="0" spc="14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  <a:hlinkClick xmlns:r="http://schemas.openxmlformats.org/officeDocument/2006/relationships" r:id="rId2" tooltip="">
                  <a:extLst>
                    <a:ext uri="{DAF060AB-1E55-43B9-8AAB-6FB025537F2F}">
                      <wpsdc:hlinkClr xmlns:wpsdc="http://www.wps.cn/officeDocument/2017/drawingmlCustomData" val="000000"/>
                      <wpsdc:folHlinkClr xmlns:wpsdc="http://www.wps.cn/officeDocument/2017/drawingmlCustomData" val="000000"/>
                      <wpsdc:hlinkUnderline xmlns:wpsdc="http://www.wps.cn/officeDocument/2017/drawingmlCustomData" val="0"/>
                    </a:ext>
                  </a:extLst>
                </a:hlinkClick>
              </a:rPr>
              <a:t>/</a:t>
            </a:r>
            <a:r>
              <a:rPr sz="1500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  <a:hlinkClick xmlns:r="http://schemas.openxmlformats.org/officeDocument/2006/relationships" r:id="rId2" tooltip="">
                  <a:extLst>
                    <a:ext uri="{DAF060AB-1E55-43B9-8AAB-6FB025537F2F}">
                      <wpsdc:hlinkClr xmlns:wpsdc="http://www.wps.cn/officeDocument/2017/drawingmlCustomData" val="000000"/>
                      <wpsdc:folHlinkClr xmlns:wpsdc="http://www.wps.cn/officeDocument/2017/drawingmlCustomData" val="000000"/>
                      <wpsdc:hlinkUnderline xmlns:wpsdc="http://www.wps.cn/officeDocument/2017/drawingmlCustomData" val="0"/>
                    </a:ext>
                  </a:extLst>
                </a:hlinkClick>
              </a:rPr>
              <a:t>login</a:t>
            </a:r>
            <a:r>
              <a:rPr sz="1500" kern="0" spc="14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  <a:hlinkClick xmlns:r="http://schemas.openxmlformats.org/officeDocument/2006/relationships" r:id="rId2" tooltip="">
                  <a:extLst>
                    <a:ext uri="{DAF060AB-1E55-43B9-8AAB-6FB025537F2F}">
                      <wpsdc:hlinkClr xmlns:wpsdc="http://www.wps.cn/officeDocument/2017/drawingmlCustomData" val="000000"/>
                      <wpsdc:folHlinkClr xmlns:wpsdc="http://www.wps.cn/officeDocument/2017/drawingmlCustomData" val="000000"/>
                      <wpsdc:hlinkUnderline xmlns:wpsdc="http://www.wps.cn/officeDocument/2017/drawingmlCustomData" val="0"/>
                    </a:ext>
                  </a:extLst>
                </a:hlinkClick>
              </a:rPr>
              <a:t>.</a:t>
            </a:r>
            <a:r>
              <a:rPr sz="1500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  <a:hlinkClick xmlns:r="http://schemas.openxmlformats.org/officeDocument/2006/relationships" r:id="rId2" tooltip="">
                  <a:extLst>
                    <a:ext uri="{DAF060AB-1E55-43B9-8AAB-6FB025537F2F}">
                      <wpsdc:hlinkClr xmlns:wpsdc="http://www.wps.cn/officeDocument/2017/drawingmlCustomData" val="000000"/>
                      <wpsdc:folHlinkClr xmlns:wpsdc="http://www.wps.cn/officeDocument/2017/drawingmlCustomData" val="000000"/>
                      <wpsdc:hlinkUnderline xmlns:wpsdc="http://www.wps.cn/officeDocument/2017/drawingmlCustomData" val="0"/>
                    </a:ext>
                  </a:extLst>
                </a:hlinkClick>
              </a:rPr>
              <a:t>jsp</a:t>
            </a:r>
            <a:r>
              <a:rPr sz="1500" kern="0" spc="1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），</a:t>
            </a:r>
            <a:r>
              <a:rPr sz="1500" kern="0" spc="-40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kern="0" spc="14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按要求填写</a:t>
            </a:r>
            <a:endParaRPr sz="1500" dirty="0">
              <a:latin typeface="FangSong"/>
              <a:ea typeface="FangSong"/>
              <a:cs typeface="FangSong"/>
            </a:endParaRPr>
          </a:p>
          <a:p>
            <a:pPr marL="22859" algn="l" rtl="0" eaLnBrk="0">
              <a:lnSpc>
                <a:spcPct val="89000"/>
              </a:lnSpc>
              <a:spcBef>
                <a:spcPts val="1509"/>
              </a:spcBef>
              <a:tabLst/>
            </a:pPr>
            <a:r>
              <a:rPr sz="1500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相关信息，并上传材料：</a:t>
            </a:r>
            <a:endParaRPr sz="1500" dirty="0">
              <a:latin typeface="FangSong"/>
              <a:ea typeface="FangSong"/>
              <a:cs typeface="FangSong"/>
            </a:endParaRPr>
          </a:p>
          <a:p>
            <a:pPr marL="122554" indent="313690" algn="l" rtl="0" eaLnBrk="0">
              <a:lnSpc>
                <a:spcPct val="136000"/>
              </a:lnSpc>
              <a:spcBef>
                <a:spcPts val="1535"/>
              </a:spcBef>
              <a:tabLst/>
            </a:pPr>
            <a:r>
              <a:rPr sz="1500" kern="0" spc="9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1、依法取得的营业执照或相关合法经营资质证明图</a:t>
            </a:r>
            <a:r>
              <a:rPr sz="1500" kern="0" spc="8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片</a:t>
            </a:r>
            <a:r>
              <a:rPr sz="1500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kern="0" spc="-1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（如为复印件应加盖备案</a:t>
            </a:r>
            <a:r>
              <a:rPr sz="1500" kern="0" spc="-2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企业公章）。</a:t>
            </a:r>
            <a:endParaRPr sz="1500" dirty="0">
              <a:latin typeface="FangSong"/>
              <a:ea typeface="FangSong"/>
              <a:cs typeface="FangSong"/>
            </a:endParaRPr>
          </a:p>
          <a:p>
            <a:pPr algn="l" rtl="0" eaLnBrk="0">
              <a:lnSpc>
                <a:spcPct val="101000"/>
              </a:lnSpc>
              <a:tabLst/>
            </a:pPr>
            <a:endParaRPr sz="1100" dirty="0">
              <a:latin typeface="Arial"/>
              <a:ea typeface="Arial"/>
              <a:cs typeface="Arial"/>
            </a:endParaRPr>
          </a:p>
          <a:p>
            <a:pPr algn="l" rtl="0" eaLnBrk="0">
              <a:lnSpc>
                <a:spcPct val="10664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22859" indent="401320" algn="l" rtl="0" eaLnBrk="0">
              <a:lnSpc>
                <a:spcPct val="141000"/>
              </a:lnSpc>
              <a:tabLst/>
            </a:pPr>
            <a:r>
              <a:rPr sz="1500" kern="0" spc="9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2、填报完整的《使用境外注册商品</a:t>
            </a:r>
            <a:r>
              <a:rPr sz="1500" kern="0" spc="8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条码企业备案</a:t>
            </a:r>
            <a:r>
              <a:rPr sz="1500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    </a:t>
            </a:r>
            <a:r>
              <a:rPr sz="1400" kern="0" spc="-7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表》。</a:t>
            </a:r>
            <a:endParaRPr sz="1400" dirty="0">
              <a:latin typeface="FangSong"/>
              <a:ea typeface="FangSong"/>
              <a:cs typeface="FangSong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/>
          <p:nvPr/>
        </p:nvSpPr>
        <p:spPr>
          <a:xfrm>
            <a:off x="1134705" y="997336"/>
            <a:ext cx="5226050" cy="857567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8469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algn="r" rtl="0" eaLnBrk="0">
              <a:lnSpc>
                <a:spcPct val="89000"/>
              </a:lnSpc>
              <a:tabLst/>
            </a:pPr>
            <a:r>
              <a:rPr sz="1500" kern="0" spc="10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3、只上传一款产品图片。备案产品图应清晰显示境外</a:t>
            </a:r>
            <a:endParaRPr sz="1500" dirty="0">
              <a:latin typeface="FangSong"/>
              <a:ea typeface="FangSong"/>
              <a:cs typeface="FangSong"/>
            </a:endParaRPr>
          </a:p>
          <a:p>
            <a:pPr marL="20954" algn="l" rtl="0" eaLnBrk="0">
              <a:lnSpc>
                <a:spcPts val="3121"/>
              </a:lnSpc>
              <a:tabLst/>
            </a:pPr>
            <a:r>
              <a:rPr sz="1500" kern="0" spc="10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码备案企业名称、品牌、</a:t>
            </a:r>
            <a:r>
              <a:rPr sz="1500" kern="0" spc="9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产品名称、条码等标识标注信</a:t>
            </a:r>
            <a:endParaRPr sz="1500" dirty="0">
              <a:latin typeface="FangSong"/>
              <a:ea typeface="FangSong"/>
              <a:cs typeface="FangSong"/>
            </a:endParaRPr>
          </a:p>
          <a:p>
            <a:pPr marL="24765" indent="6985" algn="l" rtl="0" eaLnBrk="0">
              <a:lnSpc>
                <a:spcPct val="172000"/>
              </a:lnSpc>
              <a:spcBef>
                <a:spcPts val="250"/>
              </a:spcBef>
              <a:tabLst/>
            </a:pPr>
            <a:r>
              <a:rPr sz="1500" kern="0" spc="6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息，若为设计图，</a:t>
            </a:r>
            <a:r>
              <a:rPr sz="1500" kern="0" spc="6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kern="0" spc="6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请注明“</a:t>
            </a:r>
            <a:r>
              <a:rPr sz="1500" kern="0" spc="5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本设计图与实际销售产品完全</a:t>
            </a:r>
            <a:r>
              <a:rPr sz="1500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 </a:t>
            </a:r>
            <a:r>
              <a:rPr sz="1500" kern="0" spc="3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一致”。</a:t>
            </a:r>
            <a:endParaRPr sz="1500" dirty="0">
              <a:latin typeface="FangSong"/>
              <a:ea typeface="FangSong"/>
              <a:cs typeface="FangSong"/>
            </a:endParaRPr>
          </a:p>
          <a:p>
            <a:pPr marL="529590" algn="l" rtl="0" eaLnBrk="0">
              <a:lnSpc>
                <a:spcPct val="89000"/>
              </a:lnSpc>
              <a:spcBef>
                <a:spcPts val="1316"/>
              </a:spcBef>
              <a:tabLst/>
            </a:pPr>
            <a:r>
              <a:rPr sz="1500" kern="0" spc="-5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（二）</a:t>
            </a:r>
            <a:r>
              <a:rPr sz="1500" kern="0" spc="-19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kern="0" spc="-5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获取并发送《备案授权</a:t>
            </a:r>
            <a:r>
              <a:rPr sz="1500" kern="0" spc="-6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书》</a:t>
            </a:r>
            <a:endParaRPr sz="1500" dirty="0">
              <a:latin typeface="FangSong"/>
              <a:ea typeface="FangSong"/>
              <a:cs typeface="FangSong"/>
            </a:endParaRPr>
          </a:p>
          <a:p>
            <a:pPr marL="23495" indent="406400" algn="l" rtl="0" eaLnBrk="0">
              <a:lnSpc>
                <a:spcPct val="171000"/>
              </a:lnSpc>
              <a:spcBef>
                <a:spcPts val="280"/>
              </a:spcBef>
              <a:tabLst/>
            </a:pPr>
            <a:r>
              <a:rPr sz="1500" kern="0" spc="8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备案企业应联系境外条码所有者，</a:t>
            </a:r>
            <a:r>
              <a:rPr sz="1500" kern="0" spc="-36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kern="0" spc="8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由</a:t>
            </a:r>
            <a:r>
              <a:rPr sz="1500" kern="0" spc="7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境外条码所有者</a:t>
            </a:r>
            <a:r>
              <a:rPr sz="1500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 </a:t>
            </a:r>
            <a:r>
              <a:rPr sz="1500" kern="0" spc="6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填写完成《备案授权书》（模</a:t>
            </a:r>
            <a:r>
              <a:rPr sz="1500" kern="0" spc="5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板见附件二）后，登陆</a:t>
            </a:r>
            <a:endParaRPr sz="1500" dirty="0">
              <a:latin typeface="FangSong"/>
              <a:ea typeface="FangSong"/>
              <a:cs typeface="FangSong"/>
            </a:endParaRPr>
          </a:p>
          <a:p>
            <a:pPr marL="35559" indent="-23495" algn="l" rtl="0" eaLnBrk="0">
              <a:lnSpc>
                <a:spcPct val="172000"/>
              </a:lnSpc>
              <a:spcBef>
                <a:spcPts val="40"/>
              </a:spcBef>
              <a:tabLst/>
            </a:pPr>
            <a:r>
              <a:rPr sz="1400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  <a:hlinkClick xmlns:r="http://schemas.openxmlformats.org/officeDocument/2006/relationships" r:id="rId2" tooltip="">
                  <a:extLst>
                    <a:ext uri="{DAF060AB-1E55-43B9-8AAB-6FB025537F2F}">
                      <wpsdc:hlinkClr xmlns:wpsdc="http://www.wps.cn/officeDocument/2017/drawingmlCustomData" val="000000"/>
                      <wpsdc:folHlinkClr xmlns:wpsdc="http://www.wps.cn/officeDocument/2017/drawingmlCustomData" val="000000"/>
                      <wpsdc:hlinkUnderline xmlns:wpsdc="http://www.wps.cn/officeDocument/2017/drawingmlCustomData" val="0"/>
                    </a:ext>
                  </a:extLst>
                </a:hlinkClick>
              </a:rPr>
              <a:t>http</a:t>
            </a:r>
            <a:r>
              <a:rPr sz="1400" kern="0" spc="2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  <a:hlinkClick xmlns:r="http://schemas.openxmlformats.org/officeDocument/2006/relationships" r:id="rId2" tooltip="">
                  <a:extLst>
                    <a:ext uri="{DAF060AB-1E55-43B9-8AAB-6FB025537F2F}">
                      <wpsdc:hlinkClr xmlns:wpsdc="http://www.wps.cn/officeDocument/2017/drawingmlCustomData" val="000000"/>
                      <wpsdc:folHlinkClr xmlns:wpsdc="http://www.wps.cn/officeDocument/2017/drawingmlCustomData" val="000000"/>
                      <wpsdc:hlinkUnderline xmlns:wpsdc="http://www.wps.cn/officeDocument/2017/drawingmlCustomData" val="0"/>
                    </a:ext>
                  </a:extLst>
                </a:hlinkClick>
              </a:rPr>
              <a:t>://</a:t>
            </a:r>
            <a:r>
              <a:rPr sz="1400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  <a:hlinkClick xmlns:r="http://schemas.openxmlformats.org/officeDocument/2006/relationships" r:id="rId2" tooltip="">
                  <a:extLst>
                    <a:ext uri="{DAF060AB-1E55-43B9-8AAB-6FB025537F2F}">
                      <wpsdc:hlinkClr xmlns:wpsdc="http://www.wps.cn/officeDocument/2017/drawingmlCustomData" val="000000"/>
                      <wpsdc:folHlinkClr xmlns:wpsdc="http://www.wps.cn/officeDocument/2017/drawingmlCustomData" val="000000"/>
                      <wpsdc:hlinkUnderline xmlns:wpsdc="http://www.wps.cn/officeDocument/2017/drawingmlCustomData" val="0"/>
                    </a:ext>
                  </a:extLst>
                </a:hlinkClick>
              </a:rPr>
              <a:t>www</a:t>
            </a:r>
            <a:r>
              <a:rPr sz="1400" kern="0" spc="2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  <a:hlinkClick xmlns:r="http://schemas.openxmlformats.org/officeDocument/2006/relationships" r:id="rId2" tooltip="">
                  <a:extLst>
                    <a:ext uri="{DAF060AB-1E55-43B9-8AAB-6FB025537F2F}">
                      <wpsdc:hlinkClr xmlns:wpsdc="http://www.wps.cn/officeDocument/2017/drawingmlCustomData" val="000000"/>
                      <wpsdc:folHlinkClr xmlns:wpsdc="http://www.wps.cn/officeDocument/2017/drawingmlCustomData" val="000000"/>
                      <wpsdc:hlinkUnderline xmlns:wpsdc="http://www.wps.cn/officeDocument/2017/drawingmlCustomData" val="0"/>
                    </a:ext>
                  </a:extLst>
                </a:hlinkClick>
              </a:rPr>
              <a:t>.</a:t>
            </a:r>
            <a:r>
              <a:rPr sz="1400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  <a:hlinkClick xmlns:r="http://schemas.openxmlformats.org/officeDocument/2006/relationships" r:id="rId2" tooltip="">
                  <a:extLst>
                    <a:ext uri="{DAF060AB-1E55-43B9-8AAB-6FB025537F2F}">
                      <wpsdc:hlinkClr xmlns:wpsdc="http://www.wps.cn/officeDocument/2017/drawingmlCustomData" val="000000"/>
                      <wpsdc:folHlinkClr xmlns:wpsdc="http://www.wps.cn/officeDocument/2017/drawingmlCustomData" val="000000"/>
                      <wpsdc:hlinkUnderline xmlns:wpsdc="http://www.wps.cn/officeDocument/2017/drawingmlCustomData" val="0"/>
                    </a:ext>
                  </a:extLst>
                </a:hlinkClick>
              </a:rPr>
              <a:t>gs</a:t>
            </a:r>
            <a:r>
              <a:rPr sz="1400" kern="0" spc="2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  <a:hlinkClick xmlns:r="http://schemas.openxmlformats.org/officeDocument/2006/relationships" r:id="rId2" tooltip="">
                  <a:extLst>
                    <a:ext uri="{DAF060AB-1E55-43B9-8AAB-6FB025537F2F}">
                      <wpsdc:hlinkClr xmlns:wpsdc="http://www.wps.cn/officeDocument/2017/drawingmlCustomData" val="000000"/>
                      <wpsdc:folHlinkClr xmlns:wpsdc="http://www.wps.cn/officeDocument/2017/drawingmlCustomData" val="000000"/>
                      <wpsdc:hlinkUnderline xmlns:wpsdc="http://www.wps.cn/officeDocument/2017/drawingmlCustomData" val="0"/>
                    </a:ext>
                  </a:extLst>
                </a:hlinkClick>
              </a:rPr>
              <a:t>1.</a:t>
            </a:r>
            <a:r>
              <a:rPr sz="1400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  <a:hlinkClick xmlns:r="http://schemas.openxmlformats.org/officeDocument/2006/relationships" r:id="rId2" tooltip="">
                  <a:extLst>
                    <a:ext uri="{DAF060AB-1E55-43B9-8AAB-6FB025537F2F}">
                      <wpsdc:hlinkClr xmlns:wpsdc="http://www.wps.cn/officeDocument/2017/drawingmlCustomData" val="000000"/>
                      <wpsdc:folHlinkClr xmlns:wpsdc="http://www.wps.cn/officeDocument/2017/drawingmlCustomData" val="000000"/>
                      <wpsdc:hlinkUnderline xmlns:wpsdc="http://www.wps.cn/officeDocument/2017/drawingmlCustomData" val="0"/>
                    </a:ext>
                  </a:extLst>
                </a:hlinkClick>
              </a:rPr>
              <a:t>org</a:t>
            </a:r>
            <a:r>
              <a:rPr sz="1400" kern="0" spc="2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  <a:hlinkClick xmlns:r="http://schemas.openxmlformats.org/officeDocument/2006/relationships" r:id="rId2" tooltip="">
                  <a:extLst>
                    <a:ext uri="{DAF060AB-1E55-43B9-8AAB-6FB025537F2F}">
                      <wpsdc:hlinkClr xmlns:wpsdc="http://www.wps.cn/officeDocument/2017/drawingmlCustomData" val="000000"/>
                      <wpsdc:folHlinkClr xmlns:wpsdc="http://www.wps.cn/officeDocument/2017/drawingmlCustomData" val="000000"/>
                      <wpsdc:hlinkUnderline xmlns:wpsdc="http://www.wps.cn/officeDocument/2017/drawingmlCustomData" val="0"/>
                    </a:ext>
                  </a:extLst>
                </a:hlinkClick>
              </a:rPr>
              <a:t>/</a:t>
            </a:r>
            <a:r>
              <a:rPr sz="1400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  <a:hlinkClick xmlns:r="http://schemas.openxmlformats.org/officeDocument/2006/relationships" r:id="rId2" tooltip="">
                  <a:extLst>
                    <a:ext uri="{DAF060AB-1E55-43B9-8AAB-6FB025537F2F}">
                      <wpsdc:hlinkClr xmlns:wpsdc="http://www.wps.cn/officeDocument/2017/drawingmlCustomData" val="000000"/>
                      <wpsdc:folHlinkClr xmlns:wpsdc="http://www.wps.cn/officeDocument/2017/drawingmlCustomData" val="000000"/>
                      <wpsdc:hlinkUnderline xmlns:wpsdc="http://www.wps.cn/officeDocument/2017/drawingmlCustomData" val="0"/>
                    </a:ext>
                  </a:extLst>
                </a:hlinkClick>
              </a:rPr>
              <a:t>contact</a:t>
            </a:r>
            <a:r>
              <a:rPr sz="1400" kern="0" spc="2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  <a:hlinkClick xmlns:r="http://schemas.openxmlformats.org/officeDocument/2006/relationships" r:id="rId2" tooltip="">
                  <a:extLst>
                    <a:ext uri="{DAF060AB-1E55-43B9-8AAB-6FB025537F2F}">
                      <wpsdc:hlinkClr xmlns:wpsdc="http://www.wps.cn/officeDocument/2017/drawingmlCustomData" val="000000"/>
                      <wpsdc:folHlinkClr xmlns:wpsdc="http://www.wps.cn/officeDocument/2017/drawingmlCustomData" val="000000"/>
                      <wpsdc:hlinkUnderline xmlns:wpsdc="http://www.wps.cn/officeDocument/2017/drawingmlCustomData" val="0"/>
                    </a:ext>
                  </a:extLst>
                </a:hlinkClick>
              </a:rPr>
              <a:t>/</a:t>
            </a:r>
            <a:r>
              <a:rPr sz="1400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  <a:hlinkClick xmlns:r="http://schemas.openxmlformats.org/officeDocument/2006/relationships" r:id="rId2" tooltip="">
                  <a:extLst>
                    <a:ext uri="{DAF060AB-1E55-43B9-8AAB-6FB025537F2F}">
                      <wpsdc:hlinkClr xmlns:wpsdc="http://www.wps.cn/officeDocument/2017/drawingmlCustomData" val="000000"/>
                      <wpsdc:folHlinkClr xmlns:wpsdc="http://www.wps.cn/officeDocument/2017/drawingmlCustomData" val="000000"/>
                      <wpsdc:hlinkUnderline xmlns:wpsdc="http://www.wps.cn/officeDocument/2017/drawingmlCustomData" val="0"/>
                    </a:ext>
                  </a:extLst>
                </a:hlinkClick>
              </a:rPr>
              <a:t>overview</a:t>
            </a:r>
            <a:r>
              <a:rPr sz="1400" kern="0" spc="-20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kern="0" spc="2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获取境外编码</a:t>
            </a:r>
            <a:r>
              <a:rPr sz="1500" kern="0" spc="1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组织联系</a:t>
            </a:r>
            <a:r>
              <a:rPr sz="1500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 </a:t>
            </a:r>
            <a:r>
              <a:rPr sz="1500" kern="0" spc="4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邮箱，向境外编码组织邮箱发送《备案授权书</a:t>
            </a:r>
            <a:r>
              <a:rPr sz="1500" kern="0" spc="3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》</a:t>
            </a:r>
            <a:r>
              <a:rPr sz="1500" kern="0" spc="-44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kern="0" spc="3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。</a:t>
            </a:r>
            <a:endParaRPr sz="1500" dirty="0">
              <a:latin typeface="FangSong"/>
              <a:ea typeface="FangSong"/>
              <a:cs typeface="FangSong"/>
            </a:endParaRPr>
          </a:p>
          <a:p>
            <a:pPr marL="20954" indent="395604" algn="l" rtl="0" eaLnBrk="0">
              <a:lnSpc>
                <a:spcPct val="171000"/>
              </a:lnSpc>
              <a:spcBef>
                <a:spcPts val="67"/>
              </a:spcBef>
              <a:tabLst/>
            </a:pPr>
            <a:r>
              <a:rPr sz="1500" kern="0" spc="5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境外编码组织将收到的境外条码所有者填写的</a:t>
            </a:r>
            <a:r>
              <a:rPr sz="1500" kern="0" spc="4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《备案授</a:t>
            </a:r>
            <a:r>
              <a:rPr sz="1500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 </a:t>
            </a:r>
            <a:r>
              <a:rPr sz="1500" kern="0" spc="8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权书》</a:t>
            </a:r>
            <a:r>
              <a:rPr sz="1500" kern="0" spc="-41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kern="0" spc="8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转发至编码中心负责人邮箱（企业自己发送的无</a:t>
            </a:r>
            <a:endParaRPr sz="1500" dirty="0">
              <a:latin typeface="FangSong"/>
              <a:ea typeface="FangSong"/>
              <a:cs typeface="FangSong"/>
            </a:endParaRPr>
          </a:p>
          <a:p>
            <a:pPr marL="24765" algn="l" rtl="0" eaLnBrk="0">
              <a:lnSpc>
                <a:spcPct val="95000"/>
              </a:lnSpc>
              <a:spcBef>
                <a:spcPts val="1358"/>
              </a:spcBef>
              <a:tabLst/>
            </a:pPr>
            <a:r>
              <a:rPr sz="1400" kern="0" spc="-5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效）。</a:t>
            </a:r>
            <a:endParaRPr sz="1400" dirty="0">
              <a:latin typeface="FangSong"/>
              <a:ea typeface="FangSong"/>
              <a:cs typeface="FangSong"/>
            </a:endParaRPr>
          </a:p>
          <a:p>
            <a:pPr marL="529590" algn="l" rtl="0" eaLnBrk="0">
              <a:lnSpc>
                <a:spcPct val="89000"/>
              </a:lnSpc>
              <a:spcBef>
                <a:spcPts val="1518"/>
              </a:spcBef>
              <a:tabLst/>
            </a:pPr>
            <a:r>
              <a:rPr sz="1500" kern="0" spc="-2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（三）提交补充材料</a:t>
            </a:r>
            <a:endParaRPr sz="1500" dirty="0">
              <a:latin typeface="FangSong"/>
              <a:ea typeface="FangSong"/>
              <a:cs typeface="FangSong"/>
            </a:endParaRPr>
          </a:p>
          <a:p>
            <a:pPr marL="27305" indent="402590" algn="l" rtl="0" eaLnBrk="0">
              <a:lnSpc>
                <a:spcPct val="171000"/>
              </a:lnSpc>
              <a:spcBef>
                <a:spcPts val="265"/>
              </a:spcBef>
              <a:tabLst/>
            </a:pPr>
            <a:r>
              <a:rPr sz="1500" kern="0" spc="10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备案企业在完成线上</a:t>
            </a:r>
            <a:r>
              <a:rPr sz="1500" kern="0" spc="9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信息填报的同时，需向编码中心</a:t>
            </a:r>
            <a:r>
              <a:rPr sz="1500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 </a:t>
            </a:r>
            <a:r>
              <a:rPr sz="1500" kern="0" spc="7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负责人邮箱发送如下材料：</a:t>
            </a:r>
            <a:endParaRPr sz="1500" dirty="0">
              <a:latin typeface="FangSong"/>
              <a:ea typeface="FangSong"/>
              <a:cs typeface="FangSong"/>
            </a:endParaRPr>
          </a:p>
          <a:p>
            <a:pPr marL="27305" indent="409575" algn="l" rtl="0" eaLnBrk="0">
              <a:lnSpc>
                <a:spcPct val="148000"/>
              </a:lnSpc>
              <a:spcBef>
                <a:spcPts val="1369"/>
              </a:spcBef>
              <a:tabLst/>
            </a:pPr>
            <a:r>
              <a:rPr sz="1500" kern="0" spc="9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1、备案企业与境外条码所有者，公司间的关系</a:t>
            </a:r>
            <a:r>
              <a:rPr sz="1500" kern="0" spc="8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证明</a:t>
            </a:r>
            <a:r>
              <a:rPr sz="1500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  </a:t>
            </a:r>
            <a:r>
              <a:rPr sz="1500" kern="0" spc="8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（证明应客观并可外部查询；合同授权关系或企业自行书</a:t>
            </a:r>
            <a:r>
              <a:rPr sz="1500" kern="0" spc="2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 </a:t>
            </a:r>
            <a:r>
              <a:rPr sz="1500" kern="0" spc="5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写盖章的证明材料无效）</a:t>
            </a:r>
            <a:r>
              <a:rPr sz="1500" kern="0" spc="-41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kern="0" spc="5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。</a:t>
            </a:r>
            <a:endParaRPr sz="1500" dirty="0">
              <a:latin typeface="FangSong"/>
              <a:ea typeface="FangSong"/>
              <a:cs typeface="FangSong"/>
            </a:endParaRPr>
          </a:p>
          <a:p>
            <a:pPr marL="27305" indent="396875" algn="l" rtl="0" eaLnBrk="0">
              <a:lnSpc>
                <a:spcPct val="136000"/>
              </a:lnSpc>
              <a:spcBef>
                <a:spcPts val="1359"/>
              </a:spcBef>
              <a:tabLst/>
            </a:pPr>
            <a:r>
              <a:rPr sz="1500" kern="0" spc="9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2、提供全部备案产品所涉及到的品牌证书，境</a:t>
            </a:r>
            <a:r>
              <a:rPr sz="1500" kern="0" spc="8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内和外</a:t>
            </a:r>
            <a:r>
              <a:rPr sz="1500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kern="0" spc="8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注册的品牌证书都应</a:t>
            </a:r>
            <a:r>
              <a:rPr sz="1500" kern="0" spc="7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提供。</a:t>
            </a:r>
            <a:endParaRPr sz="1500" dirty="0">
              <a:latin typeface="FangSong"/>
              <a:ea typeface="FangSong"/>
              <a:cs typeface="FangSong"/>
            </a:endParaRPr>
          </a:p>
          <a:p>
            <a:pPr algn="l" rtl="0" eaLnBrk="0">
              <a:lnSpc>
                <a:spcPct val="102000"/>
              </a:lnSpc>
              <a:tabLst/>
            </a:pPr>
            <a:endParaRPr sz="1100" dirty="0">
              <a:latin typeface="Arial"/>
              <a:ea typeface="Arial"/>
              <a:cs typeface="Arial"/>
            </a:endParaRPr>
          </a:p>
          <a:p>
            <a:pPr marL="118110" indent="307340" algn="l" rtl="0" eaLnBrk="0">
              <a:lnSpc>
                <a:spcPct val="136000"/>
              </a:lnSpc>
              <a:spcBef>
                <a:spcPts val="4"/>
              </a:spcBef>
              <a:tabLst/>
            </a:pPr>
            <a:r>
              <a:rPr sz="1500" kern="0" spc="8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3、境外条码所有者为香港企业的，</a:t>
            </a:r>
            <a:r>
              <a:rPr sz="1500" kern="0" spc="-44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kern="0" spc="8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应提供最新完整版</a:t>
            </a:r>
            <a:r>
              <a:rPr sz="1500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kern="0" spc="-5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《周年申报表》。</a:t>
            </a:r>
            <a:endParaRPr sz="1500" dirty="0">
              <a:latin typeface="FangSong"/>
              <a:ea typeface="FangSong"/>
              <a:cs typeface="FangSong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6"/>
          <p:cNvSpPr/>
          <p:nvPr/>
        </p:nvSpPr>
        <p:spPr>
          <a:xfrm>
            <a:off x="1143982" y="997336"/>
            <a:ext cx="5114925" cy="383349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8469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algn="r" rtl="0" eaLnBrk="0">
              <a:lnSpc>
                <a:spcPct val="89000"/>
              </a:lnSpc>
              <a:tabLst/>
            </a:pPr>
            <a:r>
              <a:rPr sz="1500" kern="0" spc="10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境外条码负责人邮箱（咨询邮件标题应为境内备案企</a:t>
            </a:r>
            <a:endParaRPr sz="1500" dirty="0">
              <a:latin typeface="FangSong"/>
              <a:ea typeface="FangSong"/>
              <a:cs typeface="FangSong"/>
            </a:endParaRPr>
          </a:p>
          <a:p>
            <a:pPr marL="12700" algn="l" rtl="0" eaLnBrk="0">
              <a:lnSpc>
                <a:spcPts val="3121"/>
              </a:lnSpc>
              <a:tabLst/>
            </a:pPr>
            <a:r>
              <a:rPr sz="1500" kern="0" spc="6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业名称+境外商品条码注册地国</a:t>
            </a:r>
            <a:r>
              <a:rPr sz="1500" kern="0" spc="5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别或地区名称）。</a:t>
            </a:r>
            <a:endParaRPr sz="1500" dirty="0">
              <a:latin typeface="FangSong"/>
              <a:ea typeface="FangSong"/>
              <a:cs typeface="FangSong"/>
            </a:endParaRPr>
          </a:p>
          <a:p>
            <a:pPr marL="421005" algn="l" rtl="0" eaLnBrk="0">
              <a:lnSpc>
                <a:spcPct val="89000"/>
              </a:lnSpc>
              <a:spcBef>
                <a:spcPts val="1518"/>
              </a:spcBef>
              <a:tabLst/>
            </a:pPr>
            <a:r>
              <a:rPr sz="1500" kern="0" spc="7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香港商品条码备案：</a:t>
            </a:r>
            <a:endParaRPr sz="1500" dirty="0">
              <a:latin typeface="FangSong"/>
              <a:ea typeface="FangSong"/>
              <a:cs typeface="FangSong"/>
            </a:endParaRPr>
          </a:p>
          <a:p>
            <a:pPr marL="422275" algn="l" rtl="0" eaLnBrk="0">
              <a:lnSpc>
                <a:spcPct val="181000"/>
              </a:lnSpc>
              <a:spcBef>
                <a:spcPts val="769"/>
              </a:spcBef>
              <a:tabLst/>
            </a:pPr>
            <a:r>
              <a:rPr sz="1500" kern="0" spc="15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郝女士：</a:t>
            </a:r>
            <a:r>
              <a:rPr sz="1500" u="sng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  <a:hlinkClick xmlns:r="http://schemas.openxmlformats.org/officeDocument/2006/relationships" r:id="rId2" tooltip="">
                  <a:extLst>
                    <a:ext uri="{DAF060AB-1E55-43B9-8AAB-6FB025537F2F}">
                      <wpsdc:hlinkClr xmlns:wpsdc="http://www.wps.cn/officeDocument/2017/drawingmlCustomData" val="000000"/>
                      <wpsdc:folHlinkClr xmlns:wpsdc="http://www.wps.cn/officeDocument/2017/drawingmlCustomData" val="000000"/>
                      <wpsdc:hlinkUnderline xmlns:wpsdc="http://www.wps.cn/officeDocument/2017/drawingmlCustomData" val="0"/>
                    </a:ext>
                  </a:extLst>
                </a:hlinkClick>
              </a:rPr>
              <a:t>haoy</a:t>
            </a:r>
            <a:r>
              <a:rPr sz="1500" u="sng" kern="0" spc="15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  <a:hlinkClick xmlns:r="http://schemas.openxmlformats.org/officeDocument/2006/relationships" r:id="rId2" tooltip="">
                  <a:extLst>
                    <a:ext uri="{DAF060AB-1E55-43B9-8AAB-6FB025537F2F}">
                      <wpsdc:hlinkClr xmlns:wpsdc="http://www.wps.cn/officeDocument/2017/drawingmlCustomData" val="000000"/>
                      <wpsdc:folHlinkClr xmlns:wpsdc="http://www.wps.cn/officeDocument/2017/drawingmlCustomData" val="000000"/>
                      <wpsdc:hlinkUnderline xmlns:wpsdc="http://www.wps.cn/officeDocument/2017/drawingmlCustomData" val="0"/>
                    </a:ext>
                  </a:extLst>
                </a:hlinkClick>
              </a:rPr>
              <a:t>@</a:t>
            </a:r>
            <a:r>
              <a:rPr sz="1500" u="sng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  <a:hlinkClick xmlns:r="http://schemas.openxmlformats.org/officeDocument/2006/relationships" r:id="rId2" tooltip="">
                  <a:extLst>
                    <a:ext uri="{DAF060AB-1E55-43B9-8AAB-6FB025537F2F}">
                      <wpsdc:hlinkClr xmlns:wpsdc="http://www.wps.cn/officeDocument/2017/drawingmlCustomData" val="000000"/>
                      <wpsdc:folHlinkClr xmlns:wpsdc="http://www.wps.cn/officeDocument/2017/drawingmlCustomData" val="000000"/>
                      <wpsdc:hlinkUnderline xmlns:wpsdc="http://www.wps.cn/officeDocument/2017/drawingmlCustomData" val="0"/>
                    </a:ext>
                  </a:extLst>
                </a:hlinkClick>
              </a:rPr>
              <a:t>ancc</a:t>
            </a:r>
            <a:r>
              <a:rPr sz="1500" u="sng" kern="0" spc="15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  <a:hlinkClick xmlns:r="http://schemas.openxmlformats.org/officeDocument/2006/relationships" r:id="rId2" tooltip="">
                  <a:extLst>
                    <a:ext uri="{DAF060AB-1E55-43B9-8AAB-6FB025537F2F}">
                      <wpsdc:hlinkClr xmlns:wpsdc="http://www.wps.cn/officeDocument/2017/drawingmlCustomData" val="000000"/>
                      <wpsdc:folHlinkClr xmlns:wpsdc="http://www.wps.cn/officeDocument/2017/drawingmlCustomData" val="000000"/>
                      <wpsdc:hlinkUnderline xmlns:wpsdc="http://www.wps.cn/officeDocument/2017/drawingmlCustomData" val="0"/>
                    </a:ext>
                  </a:extLst>
                </a:hlinkClick>
              </a:rPr>
              <a:t>.</a:t>
            </a:r>
            <a:r>
              <a:rPr sz="1500" u="sng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  <a:hlinkClick xmlns:r="http://schemas.openxmlformats.org/officeDocument/2006/relationships" r:id="rId2" tooltip="">
                  <a:extLst>
                    <a:ext uri="{DAF060AB-1E55-43B9-8AAB-6FB025537F2F}">
                      <wpsdc:hlinkClr xmlns:wpsdc="http://www.wps.cn/officeDocument/2017/drawingmlCustomData" val="000000"/>
                      <wpsdc:folHlinkClr xmlns:wpsdc="http://www.wps.cn/officeDocument/2017/drawingmlCustomData" val="000000"/>
                      <wpsdc:hlinkUnderline xmlns:wpsdc="http://www.wps.cn/officeDocument/2017/drawingmlCustomData" val="0"/>
                    </a:ext>
                  </a:extLst>
                </a:hlinkClick>
              </a:rPr>
              <a:t>org</a:t>
            </a:r>
            <a:r>
              <a:rPr sz="1500" u="sng" kern="0" spc="15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  <a:hlinkClick xmlns:r="http://schemas.openxmlformats.org/officeDocument/2006/relationships" r:id="rId2" tooltip="">
                  <a:extLst>
                    <a:ext uri="{DAF060AB-1E55-43B9-8AAB-6FB025537F2F}">
                      <wpsdc:hlinkClr xmlns:wpsdc="http://www.wps.cn/officeDocument/2017/drawingmlCustomData" val="000000"/>
                      <wpsdc:folHlinkClr xmlns:wpsdc="http://www.wps.cn/officeDocument/2017/drawingmlCustomData" val="000000"/>
                      <wpsdc:hlinkUnderline xmlns:wpsdc="http://www.wps.cn/officeDocument/2017/drawingmlCustomData" val="0"/>
                    </a:ext>
                  </a:extLst>
                </a:hlinkClick>
              </a:rPr>
              <a:t>.</a:t>
            </a:r>
            <a:r>
              <a:rPr sz="1500" u="sng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  <a:hlinkClick xmlns:r="http://schemas.openxmlformats.org/officeDocument/2006/relationships" r:id="rId2" tooltip="">
                  <a:extLst>
                    <a:ext uri="{DAF060AB-1E55-43B9-8AAB-6FB025537F2F}">
                      <wpsdc:hlinkClr xmlns:wpsdc="http://www.wps.cn/officeDocument/2017/drawingmlCustomData" val="000000"/>
                      <wpsdc:folHlinkClr xmlns:wpsdc="http://www.wps.cn/officeDocument/2017/drawingmlCustomData" val="000000"/>
                      <wpsdc:hlinkUnderline xmlns:wpsdc="http://www.wps.cn/officeDocument/2017/drawingmlCustomData" val="0"/>
                    </a:ext>
                  </a:extLst>
                </a:hlinkClick>
              </a:rPr>
              <a:t>cn</a:t>
            </a:r>
            <a:endParaRPr sz="1500" dirty="0">
              <a:latin typeface="FangSong"/>
              <a:ea typeface="FangSong"/>
              <a:cs typeface="FangSong"/>
            </a:endParaRPr>
          </a:p>
          <a:p>
            <a:pPr marL="421005" algn="l" rtl="0" eaLnBrk="0">
              <a:lnSpc>
                <a:spcPct val="89000"/>
              </a:lnSpc>
              <a:spcBef>
                <a:spcPts val="612"/>
              </a:spcBef>
              <a:tabLst/>
            </a:pPr>
            <a:r>
              <a:rPr sz="1500" kern="0" spc="8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其他国家或地区商品条码备案：</a:t>
            </a:r>
            <a:endParaRPr sz="1500" dirty="0">
              <a:latin typeface="FangSong"/>
              <a:ea typeface="FangSong"/>
              <a:cs typeface="FangSong"/>
            </a:endParaRPr>
          </a:p>
          <a:p>
            <a:pPr marL="421640" algn="l" rtl="0" eaLnBrk="0">
              <a:lnSpc>
                <a:spcPct val="181000"/>
              </a:lnSpc>
              <a:spcBef>
                <a:spcPts val="769"/>
              </a:spcBef>
              <a:tabLst/>
            </a:pPr>
            <a:r>
              <a:rPr sz="1500" kern="0" spc="16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张女士：</a:t>
            </a:r>
            <a:r>
              <a:rPr sz="1500" u="sng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  <a:hlinkClick xmlns:r="http://schemas.openxmlformats.org/officeDocument/2006/relationships" r:id="rId3" tooltip="">
                  <a:extLst>
                    <a:ext uri="{DAF060AB-1E55-43B9-8AAB-6FB025537F2F}">
                      <wpsdc:hlinkClr xmlns:wpsdc="http://www.wps.cn/officeDocument/2017/drawingmlCustomData" val="000000"/>
                      <wpsdc:folHlinkClr xmlns:wpsdc="http://www.wps.cn/officeDocument/2017/drawingmlCustomData" val="000000"/>
                      <wpsdc:hlinkUnderline xmlns:wpsdc="http://www.wps.cn/officeDocument/2017/drawingmlCustomData" val="0"/>
                    </a:ext>
                  </a:extLst>
                </a:hlinkClick>
              </a:rPr>
              <a:t>zhangy</a:t>
            </a:r>
            <a:r>
              <a:rPr sz="1500" u="sng" kern="0" spc="16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  <a:hlinkClick xmlns:r="http://schemas.openxmlformats.org/officeDocument/2006/relationships" r:id="rId3" tooltip="">
                  <a:extLst>
                    <a:ext uri="{DAF060AB-1E55-43B9-8AAB-6FB025537F2F}">
                      <wpsdc:hlinkClr xmlns:wpsdc="http://www.wps.cn/officeDocument/2017/drawingmlCustomData" val="000000"/>
                      <wpsdc:folHlinkClr xmlns:wpsdc="http://www.wps.cn/officeDocument/2017/drawingmlCustomData" val="000000"/>
                      <wpsdc:hlinkUnderline xmlns:wpsdc="http://www.wps.cn/officeDocument/2017/drawingmlCustomData" val="0"/>
                    </a:ext>
                  </a:extLst>
                </a:hlinkClick>
              </a:rPr>
              <a:t>@</a:t>
            </a:r>
            <a:r>
              <a:rPr sz="1500" u="sng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  <a:hlinkClick xmlns:r="http://schemas.openxmlformats.org/officeDocument/2006/relationships" r:id="rId3" tooltip="">
                  <a:extLst>
                    <a:ext uri="{DAF060AB-1E55-43B9-8AAB-6FB025537F2F}">
                      <wpsdc:hlinkClr xmlns:wpsdc="http://www.wps.cn/officeDocument/2017/drawingmlCustomData" val="000000"/>
                      <wpsdc:folHlinkClr xmlns:wpsdc="http://www.wps.cn/officeDocument/2017/drawingmlCustomData" val="000000"/>
                      <wpsdc:hlinkUnderline xmlns:wpsdc="http://www.wps.cn/officeDocument/2017/drawingmlCustomData" val="0"/>
                    </a:ext>
                  </a:extLst>
                </a:hlinkClick>
              </a:rPr>
              <a:t>ancc</a:t>
            </a:r>
            <a:r>
              <a:rPr sz="1500" u="sng" kern="0" spc="16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  <a:hlinkClick xmlns:r="http://schemas.openxmlformats.org/officeDocument/2006/relationships" r:id="rId3" tooltip="">
                  <a:extLst>
                    <a:ext uri="{DAF060AB-1E55-43B9-8AAB-6FB025537F2F}">
                      <wpsdc:hlinkClr xmlns:wpsdc="http://www.wps.cn/officeDocument/2017/drawingmlCustomData" val="000000"/>
                      <wpsdc:folHlinkClr xmlns:wpsdc="http://www.wps.cn/officeDocument/2017/drawingmlCustomData" val="000000"/>
                      <wpsdc:hlinkUnderline xmlns:wpsdc="http://www.wps.cn/officeDocument/2017/drawingmlCustomData" val="0"/>
                    </a:ext>
                  </a:extLst>
                </a:hlinkClick>
              </a:rPr>
              <a:t>.</a:t>
            </a:r>
            <a:r>
              <a:rPr sz="1500" u="sng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  <a:hlinkClick xmlns:r="http://schemas.openxmlformats.org/officeDocument/2006/relationships" r:id="rId3" tooltip="">
                  <a:extLst>
                    <a:ext uri="{DAF060AB-1E55-43B9-8AAB-6FB025537F2F}">
                      <wpsdc:hlinkClr xmlns:wpsdc="http://www.wps.cn/officeDocument/2017/drawingmlCustomData" val="000000"/>
                      <wpsdc:folHlinkClr xmlns:wpsdc="http://www.wps.cn/officeDocument/2017/drawingmlCustomData" val="000000"/>
                      <wpsdc:hlinkUnderline xmlns:wpsdc="http://www.wps.cn/officeDocument/2017/drawingmlCustomData" val="0"/>
                    </a:ext>
                  </a:extLst>
                </a:hlinkClick>
              </a:rPr>
              <a:t>org</a:t>
            </a:r>
            <a:r>
              <a:rPr sz="1500" u="sng" kern="0" spc="16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  <a:hlinkClick xmlns:r="http://schemas.openxmlformats.org/officeDocument/2006/relationships" r:id="rId3" tooltip="">
                  <a:extLst>
                    <a:ext uri="{DAF060AB-1E55-43B9-8AAB-6FB025537F2F}">
                      <wpsdc:hlinkClr xmlns:wpsdc="http://www.wps.cn/officeDocument/2017/drawingmlCustomData" val="000000"/>
                      <wpsdc:folHlinkClr xmlns:wpsdc="http://www.wps.cn/officeDocument/2017/drawingmlCustomData" val="000000"/>
                      <wpsdc:hlinkUnderline xmlns:wpsdc="http://www.wps.cn/officeDocument/2017/drawingmlCustomData" val="0"/>
                    </a:ext>
                  </a:extLst>
                </a:hlinkClick>
              </a:rPr>
              <a:t>.</a:t>
            </a:r>
            <a:r>
              <a:rPr sz="1500" u="sng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  <a:hlinkClick xmlns:r="http://schemas.openxmlformats.org/officeDocument/2006/relationships" r:id="rId3" tooltip="">
                  <a:extLst>
                    <a:ext uri="{DAF060AB-1E55-43B9-8AAB-6FB025537F2F}">
                      <wpsdc:hlinkClr xmlns:wpsdc="http://www.wps.cn/officeDocument/2017/drawingmlCustomData" val="000000"/>
                      <wpsdc:folHlinkClr xmlns:wpsdc="http://www.wps.cn/officeDocument/2017/drawingmlCustomData" val="000000"/>
                      <wpsdc:hlinkUnderline xmlns:wpsdc="http://www.wps.cn/officeDocument/2017/drawingmlCustomData" val="0"/>
                    </a:ext>
                  </a:extLst>
                </a:hlinkClick>
              </a:rPr>
              <a:t>cn</a:t>
            </a:r>
            <a:endParaRPr sz="1500" dirty="0">
              <a:latin typeface="FangSong"/>
              <a:ea typeface="FangSong"/>
              <a:cs typeface="FangSong"/>
            </a:endParaRPr>
          </a:p>
          <a:p>
            <a:pPr marL="520700" algn="l" rtl="0" eaLnBrk="0">
              <a:lnSpc>
                <a:spcPct val="89000"/>
              </a:lnSpc>
              <a:spcBef>
                <a:spcPts val="612"/>
              </a:spcBef>
              <a:tabLst/>
            </a:pPr>
            <a:r>
              <a:rPr sz="1500" kern="0" spc="1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（四）发送《备案通知书》</a:t>
            </a:r>
            <a:endParaRPr sz="1500" dirty="0">
              <a:latin typeface="FangSong"/>
              <a:ea typeface="FangSong"/>
              <a:cs typeface="FangSong"/>
            </a:endParaRPr>
          </a:p>
          <a:p>
            <a:pPr marL="16509" indent="403859" algn="l" rtl="0" eaLnBrk="0">
              <a:lnSpc>
                <a:spcPct val="172000"/>
              </a:lnSpc>
              <a:spcBef>
                <a:spcPts val="278"/>
              </a:spcBef>
              <a:tabLst/>
            </a:pPr>
            <a:r>
              <a:rPr sz="1500" kern="0" spc="7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编码中心收到上述所述的全部材料，</a:t>
            </a:r>
            <a:r>
              <a:rPr sz="1500" kern="0" spc="6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审核通过后，</a:t>
            </a:r>
            <a:r>
              <a:rPr sz="1500" kern="0" spc="-13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kern="0" spc="6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将</a:t>
            </a:r>
            <a:r>
              <a:rPr sz="1500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kern="0" spc="7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于</a:t>
            </a:r>
            <a:r>
              <a:rPr sz="1500" kern="0" spc="-27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u="sng" kern="0" spc="7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2</a:t>
            </a:r>
            <a:r>
              <a:rPr sz="1500" u="sng" kern="0" spc="-20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kern="0" spc="7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工作日内向备案企业预留的邮箱发送</a:t>
            </a:r>
            <a:r>
              <a:rPr sz="1500" kern="0" spc="-45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kern="0" spc="7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《使用境外注册</a:t>
            </a:r>
            <a:r>
              <a:rPr sz="1500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kern="0" spc="6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商品条码企业备案通知书》</a:t>
            </a:r>
            <a:r>
              <a:rPr sz="1500" kern="0" spc="-36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kern="0" spc="6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电子</a:t>
            </a:r>
            <a:r>
              <a:rPr sz="1500" kern="0" spc="5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版。</a:t>
            </a:r>
            <a:endParaRPr sz="1500" dirty="0">
              <a:latin typeface="FangSong"/>
              <a:ea typeface="FangSong"/>
              <a:cs typeface="FangSong"/>
            </a:endParaRPr>
          </a:p>
        </p:txBody>
      </p:sp>
      <p:pic>
        <p:nvPicPr>
          <p:cNvPr id="8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600000">
            <a:off x="1277111" y="5372100"/>
            <a:ext cx="5273040" cy="2965703"/>
          </a:xfrm>
          <a:prstGeom prst="rect">
            <a:avLst/>
          </a:prstGeom>
        </p:spPr>
      </p:pic>
      <p:sp>
        <p:nvSpPr>
          <p:cNvPr id="10" name="textbox 10"/>
          <p:cNvSpPr/>
          <p:nvPr/>
        </p:nvSpPr>
        <p:spPr>
          <a:xfrm>
            <a:off x="1148036" y="8923405"/>
            <a:ext cx="5086350" cy="62484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8467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421005" algn="l" rtl="0" eaLnBrk="0">
              <a:lnSpc>
                <a:spcPct val="89000"/>
              </a:lnSpc>
              <a:tabLst/>
            </a:pPr>
            <a:r>
              <a:rPr sz="1500" kern="0" spc="9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三、备案企业应对所填写信息及提交材料</a:t>
            </a:r>
            <a:r>
              <a:rPr sz="1500" kern="0" spc="8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的真实性、</a:t>
            </a:r>
            <a:endParaRPr sz="1500" dirty="0">
              <a:latin typeface="FangSong"/>
              <a:ea typeface="FangSong"/>
              <a:cs typeface="FangSong"/>
            </a:endParaRPr>
          </a:p>
          <a:p>
            <a:pPr marL="12700" algn="l" rtl="0" eaLnBrk="0">
              <a:lnSpc>
                <a:spcPts val="3119"/>
              </a:lnSpc>
              <a:tabLst/>
            </a:pPr>
            <a:r>
              <a:rPr sz="1500" kern="0" spc="8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实效性负责。</a:t>
            </a:r>
            <a:r>
              <a:rPr sz="1500" kern="0" spc="-42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kern="0" spc="8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备案通过后，如发现企业违反备案有关规定</a:t>
            </a:r>
            <a:endParaRPr sz="1500" dirty="0">
              <a:latin typeface="FangSong"/>
              <a:ea typeface="FangSong"/>
              <a:cs typeface="FangSong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2"/>
          <p:cNvSpPr/>
          <p:nvPr/>
        </p:nvSpPr>
        <p:spPr>
          <a:xfrm>
            <a:off x="1141752" y="997336"/>
            <a:ext cx="5093334" cy="498411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8469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26669" algn="l" rtl="0" eaLnBrk="0">
              <a:lnSpc>
                <a:spcPct val="89000"/>
              </a:lnSpc>
              <a:tabLst/>
            </a:pPr>
            <a:r>
              <a:rPr sz="1500" kern="0" spc="10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的，编码中心有权撤销</a:t>
            </a:r>
            <a:r>
              <a:rPr sz="1500" kern="0" spc="9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其《备案通知书》并不予重新备</a:t>
            </a:r>
            <a:endParaRPr sz="1500" dirty="0">
              <a:latin typeface="FangSong"/>
              <a:ea typeface="FangSong"/>
              <a:cs typeface="FangSong"/>
            </a:endParaRPr>
          </a:p>
          <a:p>
            <a:pPr marL="15240" algn="l" rtl="0" eaLnBrk="0">
              <a:lnSpc>
                <a:spcPts val="3121"/>
              </a:lnSpc>
              <a:tabLst/>
            </a:pPr>
            <a:r>
              <a:rPr sz="1300" kern="0" spc="-4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案。</a:t>
            </a:r>
            <a:endParaRPr sz="1300" dirty="0">
              <a:latin typeface="FangSong"/>
              <a:ea typeface="FangSong"/>
              <a:cs typeface="FangSong"/>
            </a:endParaRPr>
          </a:p>
          <a:p>
            <a:pPr marL="12700" indent="432434" algn="l" rtl="0" eaLnBrk="0">
              <a:lnSpc>
                <a:spcPct val="149000"/>
              </a:lnSpc>
              <a:spcBef>
                <a:spcPts val="1511"/>
              </a:spcBef>
              <a:tabLst/>
            </a:pPr>
            <a:r>
              <a:rPr sz="1500" kern="0" spc="7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四、</a:t>
            </a:r>
            <a:r>
              <a:rPr sz="1500" kern="0" spc="-58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kern="0" spc="7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《使用境外注册商品条码企业备案通知书》到期</a:t>
            </a:r>
            <a:r>
              <a:rPr sz="1500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kern="0" spc="10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后需继续使用境外商品条码的企</a:t>
            </a:r>
            <a:r>
              <a:rPr sz="1500" kern="0" spc="9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业，应在备案期限届满前</a:t>
            </a:r>
            <a:r>
              <a:rPr sz="1500" kern="0" spc="-1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kern="0" spc="8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3</a:t>
            </a:r>
            <a:r>
              <a:rPr sz="1500" kern="0" spc="8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kern="0" spc="8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个月按照最新备案须知要求重新办理备案手</a:t>
            </a:r>
            <a:r>
              <a:rPr sz="1500" kern="0" spc="7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续。</a:t>
            </a:r>
            <a:endParaRPr sz="1500" dirty="0">
              <a:latin typeface="FangSong"/>
              <a:ea typeface="FangSong"/>
              <a:cs typeface="FangSong"/>
            </a:endParaRPr>
          </a:p>
          <a:p>
            <a:pPr marL="26669" indent="397509" algn="l" rtl="0" eaLnBrk="0">
              <a:lnSpc>
                <a:spcPct val="136000"/>
              </a:lnSpc>
              <a:spcBef>
                <a:spcPts val="1344"/>
              </a:spcBef>
              <a:tabLst/>
            </a:pPr>
            <a:r>
              <a:rPr sz="1500" kern="0" spc="8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五、备案有效期内，</a:t>
            </a:r>
            <a:r>
              <a:rPr sz="1500" kern="0" spc="-33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kern="0" spc="8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备</a:t>
            </a:r>
            <a:r>
              <a:rPr sz="1500" kern="0" spc="7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案企业名称、地址等信息变更</a:t>
            </a:r>
            <a:r>
              <a:rPr sz="1500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kern="0" spc="7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的，应重新办理备案手续。</a:t>
            </a:r>
            <a:endParaRPr sz="1500" dirty="0">
              <a:latin typeface="FangSong"/>
              <a:ea typeface="FangSong"/>
              <a:cs typeface="FangSong"/>
            </a:endParaRPr>
          </a:p>
          <a:p>
            <a:pPr marL="13970" indent="408940" algn="l" rtl="0" eaLnBrk="0">
              <a:lnSpc>
                <a:spcPct val="148000"/>
              </a:lnSpc>
              <a:spcBef>
                <a:spcPts val="1354"/>
              </a:spcBef>
              <a:tabLst/>
            </a:pPr>
            <a:r>
              <a:rPr sz="1500" kern="0" spc="8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六、境外码备案采取网上填报、邮件发送</a:t>
            </a:r>
            <a:r>
              <a:rPr sz="1500" kern="0" spc="-45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kern="0" spc="8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《使用境外</a:t>
            </a:r>
            <a:r>
              <a:rPr sz="1500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kern="0" spc="6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注册商品条码企业备案通知书》</a:t>
            </a:r>
            <a:r>
              <a:rPr sz="1500" kern="0" spc="-25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kern="0" spc="6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的形式，</a:t>
            </a:r>
            <a:r>
              <a:rPr sz="1500" kern="0" spc="-32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kern="0" spc="5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无需提交纸质材</a:t>
            </a:r>
            <a:r>
              <a:rPr sz="1500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kern="0" spc="-5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料。</a:t>
            </a:r>
            <a:endParaRPr sz="1500" dirty="0">
              <a:latin typeface="FangSong"/>
              <a:ea typeface="FangSong"/>
              <a:cs typeface="FangSong"/>
            </a:endParaRPr>
          </a:p>
          <a:p>
            <a:pPr marL="19684" indent="405765" algn="l" rtl="0" eaLnBrk="0">
              <a:lnSpc>
                <a:spcPct val="137000"/>
              </a:lnSpc>
              <a:spcBef>
                <a:spcPts val="1332"/>
              </a:spcBef>
              <a:tabLst/>
            </a:pPr>
            <a:r>
              <a:rPr sz="1500" kern="0" spc="9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七、境外码备案只面向备案企业自行办</a:t>
            </a:r>
            <a:r>
              <a:rPr sz="1500" kern="0" spc="8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理，谢绝第三</a:t>
            </a:r>
            <a:r>
              <a:rPr sz="1500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kern="0" spc="6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方公司或个人代为办理。</a:t>
            </a:r>
            <a:endParaRPr sz="1500" dirty="0">
              <a:latin typeface="FangSong"/>
              <a:ea typeface="FangSong"/>
              <a:cs typeface="FangSong"/>
            </a:endParaRPr>
          </a:p>
          <a:p>
            <a:pPr algn="l" rtl="0" eaLnBrk="0">
              <a:lnSpc>
                <a:spcPct val="109000"/>
              </a:lnSpc>
              <a:tabLst/>
            </a:pPr>
            <a:endParaRPr sz="1000" dirty="0">
              <a:latin typeface="Arial"/>
              <a:ea typeface="Arial"/>
              <a:cs typeface="Arial"/>
            </a:endParaRPr>
          </a:p>
          <a:p>
            <a:pPr algn="l" rtl="0" eaLnBrk="0">
              <a:lnSpc>
                <a:spcPct val="7093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421005" algn="l" rtl="0" eaLnBrk="0">
              <a:lnSpc>
                <a:spcPct val="89000"/>
              </a:lnSpc>
              <a:tabLst/>
            </a:pPr>
            <a:r>
              <a:rPr sz="1500" kern="0" spc="4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八、境外码备案不收取费用。</a:t>
            </a:r>
            <a:endParaRPr sz="1500" dirty="0">
              <a:latin typeface="FangSong"/>
              <a:ea typeface="FangSong"/>
              <a:cs typeface="FangSong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4"/>
          <p:cNvSpPr/>
          <p:nvPr/>
        </p:nvSpPr>
        <p:spPr>
          <a:xfrm>
            <a:off x="1135266" y="997336"/>
            <a:ext cx="5272404" cy="8573134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8469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29844" algn="l" rtl="0" eaLnBrk="0">
              <a:lnSpc>
                <a:spcPct val="89000"/>
              </a:lnSpc>
              <a:tabLst/>
            </a:pPr>
            <a:r>
              <a:rPr sz="1500" b="1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附件</a:t>
            </a:r>
            <a:r>
              <a:rPr sz="1500" kern="0" spc="26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b="1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1</a:t>
            </a:r>
            <a:endParaRPr sz="1500" dirty="0">
              <a:latin typeface="FangSong"/>
              <a:ea typeface="FangSong"/>
              <a:cs typeface="FangSong"/>
            </a:endParaRPr>
          </a:p>
          <a:p>
            <a:pPr marL="32384" algn="l" rtl="0" eaLnBrk="0">
              <a:lnSpc>
                <a:spcPct val="89000"/>
              </a:lnSpc>
              <a:spcBef>
                <a:spcPts val="1520"/>
              </a:spcBef>
              <a:tabLst/>
            </a:pPr>
            <a:r>
              <a:rPr sz="1500" b="1" kern="0" spc="4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常见问题</a:t>
            </a:r>
            <a:endParaRPr sz="1500" dirty="0">
              <a:latin typeface="FangSong"/>
              <a:ea typeface="FangSong"/>
              <a:cs typeface="FangSong"/>
            </a:endParaRPr>
          </a:p>
          <a:p>
            <a:pPr algn="l" rtl="0" eaLnBrk="0">
              <a:lnSpc>
                <a:spcPct val="116000"/>
              </a:lnSpc>
              <a:tabLst/>
            </a:pPr>
            <a:endParaRPr sz="1000" dirty="0">
              <a:latin typeface="Arial"/>
              <a:ea typeface="Arial"/>
              <a:cs typeface="Arial"/>
            </a:endParaRPr>
          </a:p>
          <a:p>
            <a:pPr algn="l" rtl="0" eaLnBrk="0">
              <a:lnSpc>
                <a:spcPct val="116000"/>
              </a:lnSpc>
              <a:tabLst/>
            </a:pPr>
            <a:endParaRPr sz="1000" dirty="0">
              <a:latin typeface="Arial"/>
              <a:ea typeface="Arial"/>
              <a:cs typeface="Arial"/>
            </a:endParaRPr>
          </a:p>
          <a:p>
            <a:pPr algn="l" rtl="0" eaLnBrk="0">
              <a:lnSpc>
                <a:spcPct val="117000"/>
              </a:lnSpc>
              <a:tabLst/>
            </a:pPr>
            <a:endParaRPr sz="1000" dirty="0">
              <a:latin typeface="Arial"/>
              <a:ea typeface="Arial"/>
              <a:cs typeface="Arial"/>
            </a:endParaRPr>
          </a:p>
          <a:p>
            <a:pPr marL="432434" algn="l" rtl="0" eaLnBrk="0">
              <a:lnSpc>
                <a:spcPct val="89000"/>
              </a:lnSpc>
              <a:spcBef>
                <a:spcPts val="451"/>
              </a:spcBef>
              <a:tabLst/>
            </a:pPr>
            <a:r>
              <a:rPr sz="1500" b="1" kern="0" spc="7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一、</a:t>
            </a:r>
            <a:r>
              <a:rPr sz="1500" kern="0" spc="25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b="1" kern="0" spc="7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境外码备案平台填报问</a:t>
            </a:r>
            <a:r>
              <a:rPr sz="1500" b="1" kern="0" spc="6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题</a:t>
            </a:r>
            <a:endParaRPr sz="1500" dirty="0">
              <a:latin typeface="FangSong"/>
              <a:ea typeface="FangSong"/>
              <a:cs typeface="FangSong"/>
            </a:endParaRPr>
          </a:p>
          <a:p>
            <a:pPr marL="438150" algn="l" rtl="0" eaLnBrk="0">
              <a:lnSpc>
                <a:spcPct val="89000"/>
              </a:lnSpc>
              <a:spcBef>
                <a:spcPts val="1518"/>
              </a:spcBef>
              <a:tabLst/>
            </a:pPr>
            <a:r>
              <a:rPr sz="1500" b="1" kern="0" spc="3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1、</a:t>
            </a:r>
            <a:r>
              <a:rPr sz="1500" b="1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GCP</a:t>
            </a:r>
            <a:r>
              <a:rPr sz="1500" kern="0" spc="-16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b="1" kern="0" spc="3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备案及</a:t>
            </a:r>
            <a:r>
              <a:rPr sz="1500" kern="0" spc="-31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b="1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GTIN</a:t>
            </a:r>
            <a:r>
              <a:rPr sz="1500" kern="0" spc="-22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b="1" kern="0" spc="3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备案如何选择？</a:t>
            </a:r>
            <a:endParaRPr sz="1500" dirty="0">
              <a:latin typeface="FangSong"/>
              <a:ea typeface="FangSong"/>
              <a:cs typeface="FangSong"/>
            </a:endParaRPr>
          </a:p>
          <a:p>
            <a:pPr marL="419100" algn="l" rtl="0" eaLnBrk="0">
              <a:lnSpc>
                <a:spcPct val="89000"/>
              </a:lnSpc>
              <a:spcBef>
                <a:spcPts val="1528"/>
              </a:spcBef>
              <a:tabLst/>
            </a:pPr>
            <a:r>
              <a:rPr sz="1500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GCP</a:t>
            </a:r>
            <a:r>
              <a:rPr sz="1500" kern="0" spc="-23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kern="0" spc="11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备案即厂商识别代码（</a:t>
            </a:r>
            <a:r>
              <a:rPr sz="1500" kern="0" spc="-42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company</a:t>
            </a:r>
            <a:r>
              <a:rPr sz="1500" kern="0" spc="11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prefix</a:t>
            </a:r>
            <a:r>
              <a:rPr sz="1500" kern="0" spc="11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）备案，</a:t>
            </a:r>
            <a:endParaRPr sz="1500" dirty="0">
              <a:latin typeface="FangSong"/>
              <a:ea typeface="FangSong"/>
              <a:cs typeface="FangSong"/>
            </a:endParaRPr>
          </a:p>
          <a:p>
            <a:pPr marL="23495" indent="-10795" algn="l" rtl="0" eaLnBrk="0">
              <a:lnSpc>
                <a:spcPct val="172000"/>
              </a:lnSpc>
              <a:spcBef>
                <a:spcPts val="262"/>
              </a:spcBef>
              <a:tabLst/>
            </a:pPr>
            <a:r>
              <a:rPr sz="1500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GCP</a:t>
            </a:r>
            <a:r>
              <a:rPr sz="1500" kern="0" spc="-21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kern="0" spc="9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号码应与境外条码所</a:t>
            </a:r>
            <a:r>
              <a:rPr sz="1500" kern="0" spc="8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有方的条码证书一致。</a:t>
            </a:r>
            <a:r>
              <a:rPr sz="1500" kern="0" spc="-43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b="1" kern="0" spc="8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备案审核通</a:t>
            </a:r>
            <a:r>
              <a:rPr sz="1500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b="1" kern="0" spc="9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过后，</a:t>
            </a:r>
            <a:r>
              <a:rPr sz="1500" b="1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GCP</a:t>
            </a:r>
            <a:r>
              <a:rPr sz="1500" kern="0" spc="-20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b="1" kern="0" spc="9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号码不变的情况下，在备案有效期内新增的</a:t>
            </a:r>
            <a:r>
              <a:rPr sz="1500" b="1" kern="0" spc="8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产品</a:t>
            </a:r>
            <a:r>
              <a:rPr sz="1500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b="1" kern="0" spc="1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无需备案。</a:t>
            </a:r>
            <a:endParaRPr sz="1500" dirty="0">
              <a:latin typeface="FangSong"/>
              <a:ea typeface="FangSong"/>
              <a:cs typeface="FangSong"/>
            </a:endParaRPr>
          </a:p>
          <a:p>
            <a:pPr marL="22859" indent="396240" algn="l" rtl="0" eaLnBrk="0">
              <a:lnSpc>
                <a:spcPct val="171000"/>
              </a:lnSpc>
              <a:spcBef>
                <a:spcPts val="85"/>
              </a:spcBef>
              <a:tabLst/>
            </a:pPr>
            <a:r>
              <a:rPr sz="1500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GTIN</a:t>
            </a:r>
            <a:r>
              <a:rPr sz="1500" kern="0" spc="-16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kern="0" spc="8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备案是对单个产品的备案。</a:t>
            </a:r>
            <a:r>
              <a:rPr sz="1500" b="1" kern="0" spc="8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备案审核通过后，</a:t>
            </a:r>
            <a:r>
              <a:rPr sz="1500" kern="0" spc="-42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b="1" kern="0" spc="8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在</a:t>
            </a:r>
            <a:r>
              <a:rPr sz="1500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 </a:t>
            </a:r>
            <a:r>
              <a:rPr sz="1500" b="1" kern="0" spc="8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备案有效期内新增的产品应重新备案。</a:t>
            </a:r>
            <a:endParaRPr sz="1500" dirty="0">
              <a:latin typeface="FangSong"/>
              <a:ea typeface="FangSong"/>
              <a:cs typeface="FangSong"/>
            </a:endParaRPr>
          </a:p>
          <a:p>
            <a:pPr marL="430530" algn="l" rtl="0" eaLnBrk="0">
              <a:lnSpc>
                <a:spcPct val="89000"/>
              </a:lnSpc>
              <a:spcBef>
                <a:spcPts val="1322"/>
              </a:spcBef>
              <a:tabLst/>
            </a:pPr>
            <a:r>
              <a:rPr sz="1500" kern="0" spc="6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具体选择哪种备案类型根据</a:t>
            </a:r>
            <a:r>
              <a:rPr sz="1500" kern="0" spc="5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企业需求自行选择。</a:t>
            </a:r>
            <a:endParaRPr sz="1500" dirty="0">
              <a:latin typeface="FangSong"/>
              <a:ea typeface="FangSong"/>
              <a:cs typeface="FangSong"/>
            </a:endParaRPr>
          </a:p>
          <a:p>
            <a:pPr marL="425450" algn="l" rtl="0" eaLnBrk="0">
              <a:lnSpc>
                <a:spcPct val="89000"/>
              </a:lnSpc>
              <a:spcBef>
                <a:spcPts val="1518"/>
              </a:spcBef>
              <a:tabLst/>
            </a:pPr>
            <a:r>
              <a:rPr sz="1500" b="1" kern="0" spc="8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2、忘记备案平台注册账号与密码能否找回？</a:t>
            </a:r>
            <a:endParaRPr sz="1500" dirty="0">
              <a:latin typeface="FangSong"/>
              <a:ea typeface="FangSong"/>
              <a:cs typeface="FangSong"/>
            </a:endParaRPr>
          </a:p>
          <a:p>
            <a:pPr marL="26669" indent="298450" algn="l" rtl="0" eaLnBrk="0">
              <a:lnSpc>
                <a:spcPct val="172000"/>
              </a:lnSpc>
              <a:spcBef>
                <a:spcPts val="258"/>
              </a:spcBef>
              <a:tabLst/>
            </a:pPr>
            <a:r>
              <a:rPr sz="1500" kern="0" spc="8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平台无密码找回功能，</a:t>
            </a:r>
            <a:r>
              <a:rPr sz="1500" kern="0" spc="-32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kern="0" spc="8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如忘记用户名</a:t>
            </a:r>
            <a:r>
              <a:rPr sz="1500" kern="0" spc="7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或密码，则需重新</a:t>
            </a:r>
            <a:r>
              <a:rPr sz="1500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 </a:t>
            </a:r>
            <a:r>
              <a:rPr sz="1500" kern="0" spc="-4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注册。</a:t>
            </a:r>
            <a:endParaRPr sz="1500" dirty="0">
              <a:latin typeface="FangSong"/>
              <a:ea typeface="FangSong"/>
              <a:cs typeface="FangSong"/>
            </a:endParaRPr>
          </a:p>
          <a:p>
            <a:pPr marL="428625" algn="l" rtl="0" eaLnBrk="0">
              <a:lnSpc>
                <a:spcPct val="89000"/>
              </a:lnSpc>
              <a:spcBef>
                <a:spcPts val="1311"/>
              </a:spcBef>
              <a:tabLst/>
            </a:pPr>
            <a:r>
              <a:rPr sz="1500" b="1" kern="0" spc="8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3、境外码备案平台联系人填写有何要求？</a:t>
            </a:r>
            <a:endParaRPr sz="1500" dirty="0">
              <a:latin typeface="FangSong"/>
              <a:ea typeface="FangSong"/>
              <a:cs typeface="FangSong"/>
            </a:endParaRPr>
          </a:p>
          <a:p>
            <a:pPr marL="22859" indent="405765" algn="l" rtl="0" eaLnBrk="0">
              <a:lnSpc>
                <a:spcPct val="172000"/>
              </a:lnSpc>
              <a:spcBef>
                <a:spcPts val="257"/>
              </a:spcBef>
              <a:tabLst/>
            </a:pPr>
            <a:r>
              <a:rPr sz="1500" kern="0" spc="10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所填报的境内备案企</a:t>
            </a:r>
            <a:r>
              <a:rPr sz="1500" kern="0" spc="9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业联系人应为本次备案的实际负</a:t>
            </a:r>
            <a:r>
              <a:rPr sz="1500" kern="0" spc="-1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  </a:t>
            </a:r>
            <a:r>
              <a:rPr sz="1500" kern="0" spc="10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责人，因企业填写原因</a:t>
            </a:r>
            <a:r>
              <a:rPr sz="1500" kern="0" spc="9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导致工作人员无法联系到备案负责</a:t>
            </a:r>
            <a:r>
              <a:rPr sz="1500" kern="0" spc="-1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  </a:t>
            </a:r>
            <a:r>
              <a:rPr sz="1500" kern="0" spc="8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人的，由此产生的后果由企业</a:t>
            </a:r>
            <a:r>
              <a:rPr sz="1500" kern="0" spc="7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自行承担。</a:t>
            </a:r>
            <a:endParaRPr sz="1500" dirty="0">
              <a:latin typeface="FangSong"/>
              <a:ea typeface="FangSong"/>
              <a:cs typeface="FangSong"/>
            </a:endParaRPr>
          </a:p>
          <a:p>
            <a:pPr marL="436244" algn="l" rtl="0" eaLnBrk="0">
              <a:lnSpc>
                <a:spcPct val="89000"/>
              </a:lnSpc>
              <a:spcBef>
                <a:spcPts val="1337"/>
              </a:spcBef>
              <a:tabLst/>
            </a:pPr>
            <a:r>
              <a:rPr sz="1500" b="1" kern="0" spc="7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二、材料提交问题</a:t>
            </a:r>
            <a:endParaRPr sz="1500" dirty="0">
              <a:latin typeface="FangSong"/>
              <a:ea typeface="FangSong"/>
              <a:cs typeface="FangSong"/>
            </a:endParaRPr>
          </a:p>
          <a:p>
            <a:pPr algn="l" rtl="0" eaLnBrk="0">
              <a:lnSpc>
                <a:spcPct val="105000"/>
              </a:lnSpc>
              <a:tabLst/>
            </a:pPr>
            <a:endParaRPr sz="1200" dirty="0">
              <a:latin typeface="Arial"/>
              <a:ea typeface="Arial"/>
              <a:cs typeface="Arial"/>
            </a:endParaRPr>
          </a:p>
          <a:p>
            <a:pPr algn="l" rtl="0" eaLnBrk="0">
              <a:lnSpc>
                <a:spcPct val="8777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20954" indent="416559" algn="l" rtl="0" eaLnBrk="0">
              <a:lnSpc>
                <a:spcPct val="136000"/>
              </a:lnSpc>
              <a:tabLst/>
            </a:pPr>
            <a:r>
              <a:rPr sz="1500" b="1" kern="0" spc="8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1、证明备案企业与境外条码所有者公司间关联应提</a:t>
            </a:r>
            <a:r>
              <a:rPr sz="1500" b="1" kern="0" spc="7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交</a:t>
            </a:r>
            <a:r>
              <a:rPr sz="1500" kern="0" spc="-1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 </a:t>
            </a:r>
            <a:r>
              <a:rPr sz="1500" b="1" kern="0" spc="-8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何种材料？</a:t>
            </a:r>
            <a:endParaRPr sz="1500" dirty="0">
              <a:latin typeface="FangSong"/>
              <a:ea typeface="FangSong"/>
              <a:cs typeface="FangSong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6"/>
          <p:cNvSpPr/>
          <p:nvPr/>
        </p:nvSpPr>
        <p:spPr>
          <a:xfrm>
            <a:off x="1135266" y="997336"/>
            <a:ext cx="5203190" cy="8154669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8469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431165" algn="l" rtl="0" eaLnBrk="0">
              <a:lnSpc>
                <a:spcPct val="89000"/>
              </a:lnSpc>
              <a:tabLst/>
            </a:pPr>
            <a:r>
              <a:rPr sz="1500" kern="0" spc="10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可以是国家企业信息信用公示系统、证监会等网站截</a:t>
            </a:r>
            <a:endParaRPr sz="1500" dirty="0">
              <a:latin typeface="FangSong"/>
              <a:ea typeface="FangSong"/>
              <a:cs typeface="FangSong"/>
            </a:endParaRPr>
          </a:p>
          <a:p>
            <a:pPr marL="23495" indent="17145" algn="l" rtl="0" eaLnBrk="0">
              <a:lnSpc>
                <a:spcPct val="178000"/>
              </a:lnSpc>
              <a:spcBef>
                <a:spcPts val="31"/>
              </a:spcBef>
              <a:tabLst/>
            </a:pPr>
            <a:r>
              <a:rPr sz="1500" kern="0" spc="9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图；市场监督部门盖章的企业信息查询材料；</a:t>
            </a:r>
            <a:r>
              <a:rPr sz="1500" kern="0" spc="8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上市公司对</a:t>
            </a:r>
            <a:r>
              <a:rPr sz="1500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 </a:t>
            </a:r>
            <a:r>
              <a:rPr sz="1500" kern="0" spc="6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外公示的年度报告等。</a:t>
            </a:r>
            <a:endParaRPr sz="1500" dirty="0">
              <a:latin typeface="FangSong"/>
              <a:ea typeface="FangSong"/>
              <a:cs typeface="FangSong"/>
            </a:endParaRPr>
          </a:p>
          <a:p>
            <a:pPr marL="25400" indent="403859" algn="l" rtl="0" eaLnBrk="0">
              <a:lnSpc>
                <a:spcPct val="171000"/>
              </a:lnSpc>
              <a:spcBef>
                <a:spcPts val="79"/>
              </a:spcBef>
              <a:tabLst/>
            </a:pPr>
            <a:r>
              <a:rPr sz="1500" kern="0" spc="9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备案提交的外文文档应附带中文翻译，必要时编码中</a:t>
            </a:r>
            <a:r>
              <a:rPr sz="1500" kern="0" spc="4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 </a:t>
            </a:r>
            <a:r>
              <a:rPr sz="1500" kern="0" spc="8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心可要求企业提供相关公证文件或情况说明等</a:t>
            </a:r>
            <a:r>
              <a:rPr sz="1500" kern="0" spc="7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。</a:t>
            </a:r>
            <a:endParaRPr sz="1500" dirty="0">
              <a:latin typeface="FangSong"/>
              <a:ea typeface="FangSong"/>
              <a:cs typeface="FangSong"/>
            </a:endParaRPr>
          </a:p>
          <a:p>
            <a:pPr marL="425450" algn="l" rtl="0" eaLnBrk="0">
              <a:lnSpc>
                <a:spcPct val="89000"/>
              </a:lnSpc>
              <a:spcBef>
                <a:spcPts val="1328"/>
              </a:spcBef>
              <a:tabLst/>
            </a:pPr>
            <a:r>
              <a:rPr sz="1500" b="1" kern="0" spc="7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2、《备案授权书》</a:t>
            </a:r>
            <a:r>
              <a:rPr sz="1500" kern="0" spc="-38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b="1" kern="0" spc="7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发送及填</a:t>
            </a:r>
            <a:r>
              <a:rPr sz="1500" b="1" kern="0" spc="6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写易出现的问题？</a:t>
            </a:r>
            <a:endParaRPr sz="1500" dirty="0">
              <a:latin typeface="FangSong"/>
              <a:ea typeface="FangSong"/>
              <a:cs typeface="FangSong"/>
            </a:endParaRPr>
          </a:p>
          <a:p>
            <a:pPr marL="26669" indent="395604" algn="l" rtl="0" eaLnBrk="0">
              <a:lnSpc>
                <a:spcPct val="136000"/>
              </a:lnSpc>
              <a:spcBef>
                <a:spcPts val="1526"/>
              </a:spcBef>
              <a:tabLst/>
            </a:pPr>
            <a:r>
              <a:rPr sz="1500" kern="0" spc="7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a、</a:t>
            </a:r>
            <a:r>
              <a:rPr sz="1500" kern="0" spc="-59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kern="0" spc="7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《备案授权书》</a:t>
            </a:r>
            <a:r>
              <a:rPr sz="1500" kern="0" spc="-33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kern="0" spc="7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应严格按照备案须知中的模板二填</a:t>
            </a:r>
            <a:r>
              <a:rPr sz="1500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kern="0" spc="7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写，请勿随意更改或删减内</a:t>
            </a:r>
            <a:r>
              <a:rPr sz="1500" kern="0" spc="6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容。</a:t>
            </a:r>
            <a:endParaRPr sz="1500" dirty="0">
              <a:latin typeface="FangSong"/>
              <a:ea typeface="FangSong"/>
              <a:cs typeface="FangSong"/>
            </a:endParaRPr>
          </a:p>
          <a:p>
            <a:pPr marL="29209" indent="389254" algn="l" rtl="0" eaLnBrk="0">
              <a:lnSpc>
                <a:spcPct val="136000"/>
              </a:lnSpc>
              <a:spcBef>
                <a:spcPts val="1362"/>
              </a:spcBef>
              <a:tabLst/>
            </a:pPr>
            <a:r>
              <a:rPr sz="1500" kern="0" spc="4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b、</a:t>
            </a:r>
            <a:r>
              <a:rPr sz="1500" kern="0" spc="-59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kern="0" spc="4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《备案授权书》</a:t>
            </a:r>
            <a:r>
              <a:rPr sz="1500" kern="0" spc="-12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kern="0" spc="4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由境外条码所有者填写并盖章，</a:t>
            </a:r>
            <a:r>
              <a:rPr sz="1500" kern="0" spc="-20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kern="0" spc="4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不</a:t>
            </a:r>
            <a:r>
              <a:rPr sz="1500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kern="0" spc="7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需要境外编码组织填写任何内容。</a:t>
            </a:r>
            <a:endParaRPr sz="1500" dirty="0">
              <a:latin typeface="FangSong"/>
              <a:ea typeface="FangSong"/>
              <a:cs typeface="FangSong"/>
            </a:endParaRPr>
          </a:p>
          <a:p>
            <a:pPr marL="425450" algn="l" rtl="0" eaLnBrk="0">
              <a:lnSpc>
                <a:spcPct val="89000"/>
              </a:lnSpc>
              <a:spcBef>
                <a:spcPts val="1322"/>
              </a:spcBef>
              <a:tabLst/>
            </a:pPr>
            <a:r>
              <a:rPr sz="1500" kern="0" spc="9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c、如申请</a:t>
            </a:r>
            <a:r>
              <a:rPr sz="1500" kern="0" spc="-31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GTIN</a:t>
            </a:r>
            <a:r>
              <a:rPr sz="1500" kern="0" spc="-24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kern="0" spc="9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备案，应在《</a:t>
            </a:r>
            <a:r>
              <a:rPr sz="1500" kern="0" spc="8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备案授权书》中填写</a:t>
            </a:r>
            <a:endParaRPr sz="1500" dirty="0">
              <a:latin typeface="FangSong"/>
              <a:ea typeface="FangSong"/>
              <a:cs typeface="FangSong"/>
            </a:endParaRPr>
          </a:p>
          <a:p>
            <a:pPr marL="22225" indent="-10160" algn="l" rtl="0" eaLnBrk="0">
              <a:lnSpc>
                <a:spcPct val="136000"/>
              </a:lnSpc>
              <a:spcBef>
                <a:spcPts val="1540"/>
              </a:spcBef>
              <a:tabLst/>
            </a:pPr>
            <a:r>
              <a:rPr sz="1500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GTIN</a:t>
            </a:r>
            <a:r>
              <a:rPr sz="1500" kern="0" spc="-14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kern="0" spc="10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列表；列表中的序号、</a:t>
            </a:r>
            <a:r>
              <a:rPr sz="1500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GTIN</a:t>
            </a:r>
            <a:r>
              <a:rPr sz="1500" kern="0" spc="-21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kern="0" spc="10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号及数量都要与备案平台</a:t>
            </a:r>
            <a:r>
              <a:rPr sz="1500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kern="0" spc="8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产品列表项中所填写的内容完</a:t>
            </a:r>
            <a:r>
              <a:rPr sz="1500" kern="0" spc="7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全一致。</a:t>
            </a:r>
            <a:endParaRPr sz="1500" dirty="0">
              <a:latin typeface="FangSong"/>
              <a:ea typeface="FangSong"/>
              <a:cs typeface="FangSong"/>
            </a:endParaRPr>
          </a:p>
          <a:p>
            <a:pPr marL="22859" indent="402590" algn="l" rtl="0" eaLnBrk="0">
              <a:lnSpc>
                <a:spcPct val="136000"/>
              </a:lnSpc>
              <a:spcBef>
                <a:spcPts val="1335"/>
              </a:spcBef>
              <a:tabLst/>
            </a:pPr>
            <a:r>
              <a:rPr sz="1500" kern="0" spc="8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d、《备案授权书》中填写的企业名称应与备案平台中</a:t>
            </a:r>
            <a:r>
              <a:rPr sz="1500" kern="0" spc="6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kern="0" spc="7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填写的企业名称完全一致（同为中文或同为英文）</a:t>
            </a:r>
            <a:r>
              <a:rPr sz="1500" kern="0" spc="-29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kern="0" spc="7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。</a:t>
            </a:r>
            <a:endParaRPr sz="1500" dirty="0">
              <a:latin typeface="FangSong"/>
              <a:ea typeface="FangSong"/>
              <a:cs typeface="FangSong"/>
            </a:endParaRPr>
          </a:p>
          <a:p>
            <a:pPr marL="433705" algn="l" rtl="0" eaLnBrk="0">
              <a:lnSpc>
                <a:spcPct val="89000"/>
              </a:lnSpc>
              <a:spcBef>
                <a:spcPts val="1334"/>
              </a:spcBef>
              <a:tabLst/>
            </a:pPr>
            <a:r>
              <a:rPr sz="1500" b="1" kern="0" spc="6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三、其他问题</a:t>
            </a:r>
            <a:endParaRPr sz="1500" dirty="0">
              <a:latin typeface="FangSong"/>
              <a:ea typeface="FangSong"/>
              <a:cs typeface="FangSong"/>
            </a:endParaRPr>
          </a:p>
          <a:p>
            <a:pPr marL="438150" algn="l" rtl="0" eaLnBrk="0">
              <a:lnSpc>
                <a:spcPct val="89000"/>
              </a:lnSpc>
              <a:spcBef>
                <a:spcPts val="1518"/>
              </a:spcBef>
              <a:tabLst/>
            </a:pPr>
            <a:r>
              <a:rPr sz="1500" b="1" kern="0" spc="6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1、备案通过的企业、产品信息是否可以外部查询？</a:t>
            </a:r>
            <a:endParaRPr sz="1500" dirty="0">
              <a:latin typeface="FangSong"/>
              <a:ea typeface="FangSong"/>
              <a:cs typeface="FangSong"/>
            </a:endParaRPr>
          </a:p>
          <a:p>
            <a:pPr marL="22225" indent="410844" algn="l" rtl="0" eaLnBrk="0">
              <a:lnSpc>
                <a:spcPct val="171000"/>
              </a:lnSpc>
              <a:spcBef>
                <a:spcPts val="275"/>
              </a:spcBef>
              <a:tabLst/>
            </a:pPr>
            <a:r>
              <a:rPr sz="1500" kern="0" spc="7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暂无法查询。境外码备案的所有信息不对外公开，</a:t>
            </a:r>
            <a:r>
              <a:rPr sz="1500" kern="0" spc="-23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kern="0" spc="6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其</a:t>
            </a:r>
            <a:r>
              <a:rPr sz="1500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 </a:t>
            </a:r>
            <a:r>
              <a:rPr sz="1500" kern="0" spc="8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他公司或个人均无法查询备案相</a:t>
            </a:r>
            <a:r>
              <a:rPr sz="1500" kern="0" spc="7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关信息。</a:t>
            </a:r>
            <a:endParaRPr sz="1500" dirty="0">
              <a:latin typeface="FangSong"/>
              <a:ea typeface="FangSong"/>
              <a:cs typeface="FangSong"/>
            </a:endParaRPr>
          </a:p>
          <a:p>
            <a:pPr marL="425450" algn="l" rtl="0" eaLnBrk="0">
              <a:lnSpc>
                <a:spcPct val="89000"/>
              </a:lnSpc>
              <a:spcBef>
                <a:spcPts val="1331"/>
              </a:spcBef>
              <a:tabLst/>
            </a:pPr>
            <a:r>
              <a:rPr sz="1500" b="1" kern="0" spc="7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2、原包装进口或出口转内销的产</a:t>
            </a:r>
            <a:r>
              <a:rPr sz="1500" b="1" kern="0" spc="6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品是否需要备案？</a:t>
            </a:r>
            <a:endParaRPr sz="1500" dirty="0">
              <a:latin typeface="FangSong"/>
              <a:ea typeface="FangSong"/>
              <a:cs typeface="FangSong"/>
            </a:endParaRPr>
          </a:p>
          <a:p>
            <a:pPr algn="l" rtl="0" eaLnBrk="0">
              <a:lnSpc>
                <a:spcPct val="105000"/>
              </a:lnSpc>
              <a:tabLst/>
            </a:pPr>
            <a:endParaRPr sz="1200" dirty="0">
              <a:latin typeface="Arial"/>
              <a:ea typeface="Arial"/>
              <a:cs typeface="Arial"/>
            </a:endParaRPr>
          </a:p>
          <a:p>
            <a:pPr marL="430530" algn="l" rtl="0" eaLnBrk="0">
              <a:lnSpc>
                <a:spcPct val="89000"/>
              </a:lnSpc>
              <a:spcBef>
                <a:spcPts val="6"/>
              </a:spcBef>
              <a:tabLst/>
            </a:pPr>
            <a:r>
              <a:rPr sz="1500" kern="0" spc="5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无需备案，可直接在境内使用境外</a:t>
            </a:r>
            <a:r>
              <a:rPr sz="1500" kern="0" spc="4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条码。</a:t>
            </a:r>
            <a:endParaRPr sz="1500" dirty="0">
              <a:latin typeface="FangSong"/>
              <a:ea typeface="FangSong"/>
              <a:cs typeface="FangSong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8"/>
          <p:cNvSpPr/>
          <p:nvPr/>
        </p:nvSpPr>
        <p:spPr>
          <a:xfrm>
            <a:off x="1675102" y="997336"/>
            <a:ext cx="3302000" cy="62484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8469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algn="r" rtl="0" eaLnBrk="0">
              <a:lnSpc>
                <a:spcPct val="89000"/>
              </a:lnSpc>
              <a:tabLst/>
            </a:pPr>
            <a:r>
              <a:rPr sz="1500" b="1" kern="0" spc="5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3、备案企业如何查询备案审核结果？</a:t>
            </a:r>
            <a:endParaRPr sz="1500" dirty="0">
              <a:latin typeface="FangSong"/>
              <a:ea typeface="FangSong"/>
              <a:cs typeface="FangSong"/>
            </a:endParaRPr>
          </a:p>
          <a:p>
            <a:pPr algn="l" rtl="0" eaLnBrk="0">
              <a:lnSpc>
                <a:spcPct val="105000"/>
              </a:lnSpc>
              <a:tabLst/>
            </a:pPr>
            <a:endParaRPr sz="1200" dirty="0">
              <a:latin typeface="Arial"/>
              <a:ea typeface="Arial"/>
              <a:cs typeface="Arial"/>
            </a:endParaRPr>
          </a:p>
          <a:p>
            <a:pPr algn="l" rtl="0" eaLnBrk="0">
              <a:lnSpc>
                <a:spcPct val="6911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222884" algn="l" rtl="0" eaLnBrk="0">
              <a:lnSpc>
                <a:spcPct val="89000"/>
              </a:lnSpc>
              <a:tabLst/>
            </a:pPr>
            <a:r>
              <a:rPr sz="1500" kern="0" spc="3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登录境外码备案平台查看结果。</a:t>
            </a:r>
            <a:endParaRPr sz="1500" dirty="0">
              <a:latin typeface="FangSong"/>
              <a:ea typeface="FangSong"/>
              <a:cs typeface="FangSong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20"/>
          <p:cNvSpPr/>
          <p:nvPr/>
        </p:nvSpPr>
        <p:spPr>
          <a:xfrm>
            <a:off x="1133128" y="997336"/>
            <a:ext cx="5300979" cy="4081779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8469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31750" algn="l" rtl="0" eaLnBrk="0">
              <a:lnSpc>
                <a:spcPct val="89000"/>
              </a:lnSpc>
              <a:tabLst/>
            </a:pPr>
            <a:r>
              <a:rPr sz="1500" b="1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附件</a:t>
            </a:r>
            <a:r>
              <a:rPr sz="1500" kern="0" spc="-26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 </a:t>
            </a:r>
            <a:r>
              <a:rPr sz="1500" b="1" kern="0" spc="0" dirty="0">
                <a:solidFill>
                  <a:srgbClr val="000000">
                    <a:alpha val="100000"/>
                  </a:srgbClr>
                </a:solidFill>
                <a:latin typeface="FangSong"/>
                <a:ea typeface="FangSong"/>
                <a:cs typeface="FangSong"/>
              </a:rPr>
              <a:t>2</a:t>
            </a:r>
            <a:endParaRPr sz="1500" dirty="0">
              <a:latin typeface="FangSong"/>
              <a:ea typeface="FangSong"/>
              <a:cs typeface="FangSong"/>
            </a:endParaRPr>
          </a:p>
          <a:p>
            <a:pPr marL="13334" algn="l" rtl="0" eaLnBrk="0">
              <a:lnSpc>
                <a:spcPct val="77000"/>
              </a:lnSpc>
              <a:spcBef>
                <a:spcPts val="1128"/>
              </a:spcBef>
              <a:tabLst/>
            </a:pPr>
            <a:r>
              <a:rPr sz="1100" kern="0" spc="-3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To:</a:t>
            </a:r>
            <a:r>
              <a:rPr sz="1100" kern="0" spc="10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sz="1100" kern="0" spc="-3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GS1</a:t>
            </a:r>
            <a:r>
              <a:rPr sz="1100" kern="0" spc="6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sz="1100" kern="0" spc="-3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China</a:t>
            </a:r>
            <a:endParaRPr sz="1100" dirty="0">
              <a:latin typeface="Arial"/>
              <a:ea typeface="Arial"/>
              <a:cs typeface="Arial"/>
            </a:endParaRPr>
          </a:p>
          <a:p>
            <a:pPr marL="1988185" algn="l" rtl="0" eaLnBrk="0">
              <a:lnSpc>
                <a:spcPct val="75000"/>
              </a:lnSpc>
              <a:spcBef>
                <a:spcPts val="1250"/>
              </a:spcBef>
              <a:tabLst/>
            </a:pPr>
            <a:r>
              <a:rPr sz="1400" b="1" kern="0" spc="-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Authorization</a:t>
            </a:r>
            <a:r>
              <a:rPr sz="1400" b="1" kern="0" spc="18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sz="1400" b="1" kern="0" spc="-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Declaration</a:t>
            </a:r>
            <a:endParaRPr sz="1400" dirty="0">
              <a:latin typeface="Arial"/>
              <a:ea typeface="Arial"/>
              <a:cs typeface="Arial"/>
            </a:endParaRPr>
          </a:p>
          <a:p>
            <a:pPr algn="l" rtl="0" eaLnBrk="0">
              <a:lnSpc>
                <a:spcPct val="199000"/>
              </a:lnSpc>
              <a:tabLst/>
            </a:pPr>
            <a:endParaRPr sz="1000" dirty="0">
              <a:latin typeface="Arial"/>
              <a:ea typeface="Arial"/>
              <a:cs typeface="Arial"/>
            </a:endParaRPr>
          </a:p>
          <a:p>
            <a:pPr marL="20320" algn="l" rtl="0" eaLnBrk="0">
              <a:lnSpc>
                <a:spcPct val="79000"/>
              </a:lnSpc>
              <a:spcBef>
                <a:spcPts val="337"/>
              </a:spcBef>
              <a:tabLst/>
            </a:pP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Licensee’s</a:t>
            </a:r>
            <a:r>
              <a:rPr sz="1100" kern="0" spc="9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Name: XXXX</a:t>
            </a:r>
            <a:r>
              <a:rPr sz="1100" kern="0" spc="-2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X</a:t>
            </a:r>
            <a:endParaRPr sz="1100" dirty="0">
              <a:latin typeface="Arial"/>
              <a:ea typeface="Arial"/>
              <a:cs typeface="Arial"/>
            </a:endParaRPr>
          </a:p>
          <a:p>
            <a:pPr marL="20320" algn="l" rtl="0" eaLnBrk="0">
              <a:lnSpc>
                <a:spcPct val="85000"/>
              </a:lnSpc>
              <a:spcBef>
                <a:spcPts val="518"/>
              </a:spcBef>
              <a:tabLst/>
            </a:pPr>
            <a:r>
              <a:rPr sz="1100" kern="0" spc="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Licensee’s </a:t>
            </a: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GS1 Company</a:t>
            </a:r>
            <a:r>
              <a:rPr sz="1100" kern="0" spc="8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Prefix/es (for</a:t>
            </a:r>
            <a:r>
              <a:rPr sz="1100" kern="0" spc="6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Prefix</a:t>
            </a:r>
            <a:r>
              <a:rPr sz="1100" kern="0" spc="7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level</a:t>
            </a:r>
            <a:r>
              <a:rPr sz="1100" kern="0" spc="9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Filing): XXXXX</a:t>
            </a:r>
            <a:endParaRPr sz="1100" dirty="0">
              <a:latin typeface="Arial"/>
              <a:ea typeface="Arial"/>
              <a:cs typeface="Arial"/>
            </a:endParaRPr>
          </a:p>
          <a:p>
            <a:pPr marL="16509" algn="l" rtl="0" eaLnBrk="0">
              <a:lnSpc>
                <a:spcPct val="89000"/>
              </a:lnSpc>
              <a:spcBef>
                <a:spcPts val="305"/>
              </a:spcBef>
              <a:tabLst/>
            </a:pPr>
            <a:r>
              <a:rPr sz="1100" kern="0" spc="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OR</a:t>
            </a:r>
            <a:r>
              <a:rPr sz="1100" kern="0" spc="9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sz="1100" kern="0" spc="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Individually</a:t>
            </a: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assigned GTINs (for GTIN</a:t>
            </a:r>
            <a:r>
              <a:rPr sz="1100" kern="0" spc="6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level</a:t>
            </a:r>
            <a:r>
              <a:rPr sz="1100" kern="0" spc="9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Filing)  </a:t>
            </a: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SimHei"/>
                <a:ea typeface="SimHei"/>
                <a:cs typeface="SimHei"/>
              </a:rPr>
              <a:t>：</a:t>
            </a: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SimHei"/>
                <a:ea typeface="SimHei"/>
                <a:cs typeface="SimHei"/>
              </a:rPr>
              <a:t> </a:t>
            </a: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XXXXX</a:t>
            </a:r>
            <a:endParaRPr sz="1100" dirty="0">
              <a:latin typeface="Arial"/>
              <a:ea typeface="Arial"/>
              <a:cs typeface="Arial"/>
            </a:endParaRPr>
          </a:p>
          <a:p>
            <a:pPr marL="13334" algn="l" rtl="0" eaLnBrk="0">
              <a:lnSpc>
                <a:spcPct val="85000"/>
              </a:lnSpc>
              <a:spcBef>
                <a:spcPts val="518"/>
              </a:spcBef>
              <a:tabLst/>
            </a:pPr>
            <a:r>
              <a:rPr sz="1100" kern="0" spc="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The GS1 Company</a:t>
            </a:r>
            <a:r>
              <a:rPr sz="1100" kern="0" spc="7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sz="1100" kern="0" spc="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Prefix/es</a:t>
            </a:r>
            <a:r>
              <a:rPr sz="1100" kern="0" spc="7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sz="1100" kern="0" spc="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is valid</a:t>
            </a:r>
            <a:r>
              <a:rPr sz="1100" kern="0" spc="8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until: XXXX/XX/XX (year/month/day)</a:t>
            </a:r>
            <a:endParaRPr sz="1100" dirty="0">
              <a:latin typeface="Arial"/>
              <a:ea typeface="Arial"/>
              <a:cs typeface="Arial"/>
            </a:endParaRPr>
          </a:p>
          <a:p>
            <a:pPr algn="l" rtl="0" eaLnBrk="0">
              <a:lnSpc>
                <a:spcPct val="113000"/>
              </a:lnSpc>
              <a:tabLst/>
            </a:pPr>
            <a:endParaRPr sz="1000" dirty="0">
              <a:latin typeface="Arial"/>
              <a:ea typeface="Arial"/>
              <a:cs typeface="Arial"/>
            </a:endParaRPr>
          </a:p>
          <a:p>
            <a:pPr marL="12700" indent="7620" algn="l" rtl="0" eaLnBrk="0">
              <a:lnSpc>
                <a:spcPct val="116000"/>
              </a:lnSpc>
              <a:spcBef>
                <a:spcPts val="333"/>
              </a:spcBef>
              <a:tabLst/>
            </a:pP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Being</a:t>
            </a:r>
            <a:r>
              <a:rPr sz="1100" kern="0" spc="12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the</a:t>
            </a:r>
            <a:r>
              <a:rPr sz="1100" kern="0" spc="15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GS1</a:t>
            </a:r>
            <a:r>
              <a:rPr sz="1100" kern="0" spc="15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Company</a:t>
            </a:r>
            <a:r>
              <a:rPr sz="1100" kern="0" spc="18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Prefix</a:t>
            </a:r>
            <a:r>
              <a:rPr sz="1100" kern="0" spc="17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Licensee</a:t>
            </a:r>
            <a:r>
              <a:rPr sz="1100" kern="0" spc="14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or</a:t>
            </a:r>
            <a:r>
              <a:rPr sz="1100" kern="0" spc="19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Individually</a:t>
            </a:r>
            <a:r>
              <a:rPr sz="1100" kern="0" spc="13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assigned</a:t>
            </a:r>
            <a:r>
              <a:rPr sz="1100" kern="0" spc="16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GTINs</a:t>
            </a:r>
            <a:r>
              <a:rPr sz="1100" kern="0" spc="12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of</a:t>
            </a:r>
            <a:r>
              <a:rPr sz="1100" kern="0" spc="7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XXXXX</a:t>
            </a:r>
            <a:r>
              <a:rPr sz="1100" kern="0" spc="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 </a:t>
            </a:r>
            <a:r>
              <a:rPr sz="1100" kern="0" spc="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(Name of</a:t>
            </a:r>
            <a:r>
              <a:rPr sz="1100" kern="0" spc="-6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sz="1100" kern="0" spc="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the company who lice</a:t>
            </a: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nsed the GS1 Company Prefix or Individually assigned</a:t>
            </a:r>
            <a:r>
              <a:rPr sz="1100" kern="0" spc="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 </a:t>
            </a:r>
            <a:r>
              <a:rPr sz="1100" kern="0" spc="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GTINs), we fully</a:t>
            </a:r>
            <a:r>
              <a:rPr sz="1100" kern="0" spc="9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sz="1100" kern="0" spc="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und</a:t>
            </a: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erstand the</a:t>
            </a:r>
            <a:r>
              <a:rPr sz="1100" kern="0" spc="9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GS1</a:t>
            </a:r>
            <a:r>
              <a:rPr sz="1100" kern="0" spc="9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GTIN</a:t>
            </a:r>
            <a:r>
              <a:rPr sz="1100" kern="0" spc="14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Management</a:t>
            </a:r>
            <a:r>
              <a:rPr sz="1100" kern="0" spc="10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Standard.</a:t>
            </a:r>
            <a:r>
              <a:rPr sz="1100" kern="0" spc="13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Herein,</a:t>
            </a:r>
            <a:r>
              <a:rPr sz="1100" kern="0" spc="15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I</a:t>
            </a:r>
            <a:r>
              <a:rPr sz="1100" kern="0" spc="8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declare</a:t>
            </a:r>
            <a:r>
              <a:rPr sz="1100" kern="0" spc="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 </a:t>
            </a:r>
            <a:r>
              <a:rPr sz="1100" kern="0" spc="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to  authorize  the  Chinese  Domestic</a:t>
            </a: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 Company  XXX</a:t>
            </a:r>
            <a:r>
              <a:rPr sz="1100" kern="0" spc="3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 </a:t>
            </a: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(Company</a:t>
            </a:r>
            <a:r>
              <a:rPr sz="1100" kern="0" spc="4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 </a:t>
            </a: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Name</a:t>
            </a:r>
            <a:r>
              <a:rPr sz="1100" kern="0" spc="2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 </a:t>
            </a: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of</a:t>
            </a:r>
            <a:r>
              <a:rPr sz="1100" kern="0" spc="2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 </a:t>
            </a: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Chinese</a:t>
            </a:r>
            <a:r>
              <a:rPr sz="1100" kern="0" spc="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 </a:t>
            </a:r>
            <a:r>
              <a:rPr sz="1100" kern="0" spc="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Domestic Co</a:t>
            </a: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mpany) to use my Company Prefix or Individually assigned GTINsXXXXX</a:t>
            </a:r>
            <a:r>
              <a:rPr sz="1100" kern="0" spc="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 </a:t>
            </a:r>
            <a:r>
              <a:rPr sz="1100" kern="0" spc="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(list of licensed Company</a:t>
            </a:r>
            <a:r>
              <a:rPr sz="1100" kern="0" spc="8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sz="1100" kern="0" spc="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Prefixes or</a:t>
            </a:r>
            <a:r>
              <a:rPr sz="1100" kern="0" spc="8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sz="1100" kern="0" spc="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Indi</a:t>
            </a: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vidually assigned</a:t>
            </a:r>
            <a:r>
              <a:rPr sz="1100" kern="0" spc="5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GTINs).</a:t>
            </a:r>
            <a:endParaRPr sz="1100" dirty="0">
              <a:latin typeface="Arial"/>
              <a:ea typeface="Arial"/>
              <a:cs typeface="Arial"/>
            </a:endParaRPr>
          </a:p>
          <a:p>
            <a:pPr algn="l" rtl="0" eaLnBrk="0">
              <a:lnSpc>
                <a:spcPct val="142000"/>
              </a:lnSpc>
              <a:tabLst/>
            </a:pPr>
            <a:endParaRPr sz="1000" dirty="0">
              <a:latin typeface="Arial"/>
              <a:ea typeface="Arial"/>
              <a:cs typeface="Arial"/>
            </a:endParaRPr>
          </a:p>
          <a:p>
            <a:pPr marL="13334" algn="l" rtl="0" eaLnBrk="0">
              <a:lnSpc>
                <a:spcPct val="85000"/>
              </a:lnSpc>
              <a:spcBef>
                <a:spcPts val="342"/>
              </a:spcBef>
              <a:tabLst/>
            </a:pPr>
            <a:r>
              <a:rPr sz="1100" kern="0" spc="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The authorized GTIN L</a:t>
            </a: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ist</a:t>
            </a:r>
            <a:r>
              <a:rPr sz="1100" kern="0" spc="8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is</a:t>
            </a:r>
            <a:r>
              <a:rPr sz="1100" kern="0" spc="8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in</a:t>
            </a:r>
            <a:r>
              <a:rPr sz="1100" kern="0" spc="3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appendix</a:t>
            </a:r>
            <a:r>
              <a:rPr sz="1100" kern="0" spc="6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(optional).</a:t>
            </a:r>
            <a:endParaRPr sz="1100" dirty="0">
              <a:latin typeface="Arial"/>
              <a:ea typeface="Arial"/>
              <a:cs typeface="Arial"/>
            </a:endParaRPr>
          </a:p>
          <a:p>
            <a:pPr algn="l" rtl="0" eaLnBrk="0">
              <a:lnSpc>
                <a:spcPct val="139000"/>
              </a:lnSpc>
              <a:tabLst/>
            </a:pPr>
            <a:endParaRPr sz="1000" dirty="0">
              <a:latin typeface="Arial"/>
              <a:ea typeface="Arial"/>
              <a:cs typeface="Arial"/>
            </a:endParaRPr>
          </a:p>
          <a:p>
            <a:pPr algn="l" rtl="0" eaLnBrk="0">
              <a:lnSpc>
                <a:spcPct val="137000"/>
              </a:lnSpc>
              <a:tabLst/>
            </a:pPr>
            <a:endParaRPr sz="200" dirty="0">
              <a:latin typeface="Arial"/>
              <a:ea typeface="Arial"/>
              <a:cs typeface="Arial"/>
            </a:endParaRPr>
          </a:p>
          <a:p>
            <a:pPr marL="13334" algn="l" rtl="0" eaLnBrk="0">
              <a:lnSpc>
                <a:spcPct val="85000"/>
              </a:lnSpc>
              <a:spcBef>
                <a:spcPts val="1"/>
              </a:spcBef>
              <a:tabLst/>
            </a:pPr>
            <a:r>
              <a:rPr sz="1100" kern="0" spc="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This authorization</a:t>
            </a:r>
            <a:r>
              <a:rPr sz="1100" kern="0" spc="7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sz="1100" kern="0" spc="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is valid until: XXXX/XX/</a:t>
            </a: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XX (year/month/day)</a:t>
            </a:r>
            <a:endParaRPr sz="1100" dirty="0">
              <a:latin typeface="Arial"/>
              <a:ea typeface="Arial"/>
              <a:cs typeface="Arial"/>
            </a:endParaRPr>
          </a:p>
        </p:txBody>
      </p:sp>
      <p:sp>
        <p:nvSpPr>
          <p:cNvPr id="22" name="textbox 22"/>
          <p:cNvSpPr/>
          <p:nvPr/>
        </p:nvSpPr>
        <p:spPr>
          <a:xfrm>
            <a:off x="1672506" y="7090047"/>
            <a:ext cx="4759959" cy="155575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18463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2145029" indent="3175" algn="l" rtl="0" eaLnBrk="0">
              <a:lnSpc>
                <a:spcPct val="108000"/>
              </a:lnSpc>
              <a:tabLst/>
            </a:pP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Print   Name</a:t>
            </a:r>
            <a:r>
              <a:rPr sz="1100" kern="0" spc="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  </a:t>
            </a: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(in</a:t>
            </a:r>
            <a:r>
              <a:rPr sz="1100" kern="0" spc="4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  </a:t>
            </a: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English)</a:t>
            </a:r>
            <a:r>
              <a:rPr sz="1100" kern="0" spc="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  </a:t>
            </a: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of   t</a:t>
            </a:r>
            <a:r>
              <a:rPr sz="1100" kern="0" spc="-2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he</a:t>
            </a:r>
            <a:r>
              <a:rPr sz="1100" kern="0" spc="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  </a:t>
            </a:r>
            <a:r>
              <a:rPr sz="1100" kern="0" spc="-2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GS1</a:t>
            </a:r>
            <a:r>
              <a:rPr sz="1100" kern="0" spc="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 </a:t>
            </a: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Company  Prefix  or  Individually  assigned</a:t>
            </a:r>
            <a:r>
              <a:rPr sz="1100" kern="0" spc="3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 </a:t>
            </a: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GTINs</a:t>
            </a:r>
            <a:r>
              <a:rPr sz="1100" kern="0" spc="6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Licensee</a:t>
            </a:r>
            <a:r>
              <a:rPr sz="1100" kern="0" spc="10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Execu</a:t>
            </a:r>
            <a:r>
              <a:rPr sz="1100" kern="0" spc="-2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tive</a:t>
            </a:r>
            <a:endParaRPr sz="1100" dirty="0">
              <a:latin typeface="Arial"/>
              <a:ea typeface="Arial"/>
              <a:cs typeface="Arial"/>
            </a:endParaRPr>
          </a:p>
          <a:p>
            <a:pPr algn="l" rtl="0" eaLnBrk="0">
              <a:lnSpc>
                <a:spcPct val="100000"/>
              </a:lnSpc>
              <a:tabLst/>
            </a:pPr>
            <a:endParaRPr sz="1000" dirty="0">
              <a:latin typeface="Arial"/>
              <a:ea typeface="Arial"/>
              <a:cs typeface="Arial"/>
            </a:endParaRPr>
          </a:p>
          <a:p>
            <a:pPr algn="l" rtl="0" eaLnBrk="0">
              <a:lnSpc>
                <a:spcPct val="101000"/>
              </a:lnSpc>
              <a:tabLst/>
            </a:pPr>
            <a:endParaRPr sz="1000" dirty="0">
              <a:latin typeface="Arial"/>
              <a:ea typeface="Arial"/>
              <a:cs typeface="Arial"/>
            </a:endParaRPr>
          </a:p>
          <a:p>
            <a:pPr algn="l" rtl="0" eaLnBrk="0">
              <a:lnSpc>
                <a:spcPct val="101000"/>
              </a:lnSpc>
              <a:tabLst/>
            </a:pPr>
            <a:endParaRPr sz="1000" dirty="0">
              <a:latin typeface="Arial"/>
              <a:ea typeface="Arial"/>
              <a:cs typeface="Arial"/>
            </a:endParaRPr>
          </a:p>
          <a:p>
            <a:pPr algn="l" rtl="0" eaLnBrk="0">
              <a:lnSpc>
                <a:spcPct val="101000"/>
              </a:lnSpc>
              <a:tabLst/>
            </a:pPr>
            <a:endParaRPr sz="1000" dirty="0">
              <a:latin typeface="Arial"/>
              <a:ea typeface="Arial"/>
              <a:cs typeface="Arial"/>
            </a:endParaRPr>
          </a:p>
          <a:p>
            <a:pPr marL="12700" algn="l" rtl="0" eaLnBrk="0">
              <a:lnSpc>
                <a:spcPct val="85000"/>
              </a:lnSpc>
              <a:spcBef>
                <a:spcPts val="335"/>
              </a:spcBef>
              <a:tabLst/>
            </a:pPr>
            <a:r>
              <a:rPr sz="1100" kern="0" spc="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(This form should</a:t>
            </a:r>
            <a:r>
              <a:rPr sz="1100" kern="0" spc="7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sz="1100" kern="0" spc="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be signed</a:t>
            </a:r>
            <a:r>
              <a:rPr sz="1100" kern="0" spc="8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sz="1100" kern="0" spc="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by a dul</a:t>
            </a: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y authorised</a:t>
            </a:r>
            <a:r>
              <a:rPr sz="1100" kern="0" spc="7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Executive of the company)</a:t>
            </a:r>
            <a:endParaRPr sz="1100" dirty="0">
              <a:latin typeface="Arial"/>
              <a:ea typeface="Arial"/>
              <a:cs typeface="Arial"/>
            </a:endParaRPr>
          </a:p>
          <a:p>
            <a:pPr algn="l" rtl="0" eaLnBrk="0">
              <a:lnSpc>
                <a:spcPct val="121000"/>
              </a:lnSpc>
              <a:tabLst/>
            </a:pPr>
            <a:endParaRPr sz="300" dirty="0">
              <a:latin typeface="Arial"/>
              <a:ea typeface="Arial"/>
              <a:cs typeface="Arial"/>
            </a:endParaRPr>
          </a:p>
          <a:p>
            <a:pPr marL="1970404" algn="l" rtl="0" eaLnBrk="0">
              <a:lnSpc>
                <a:spcPct val="85000"/>
              </a:lnSpc>
              <a:spcBef>
                <a:spcPts val="1"/>
              </a:spcBef>
              <a:tabLst/>
            </a:pPr>
            <a:r>
              <a:rPr sz="1100" kern="0" spc="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Date: XXXX/XX/XX (yea</a:t>
            </a: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r/month/day)</a:t>
            </a:r>
            <a:endParaRPr sz="1100" dirty="0">
              <a:latin typeface="Arial"/>
              <a:ea typeface="Arial"/>
              <a:cs typeface="Arial"/>
            </a:endParaRPr>
          </a:p>
        </p:txBody>
      </p:sp>
      <p:sp>
        <p:nvSpPr>
          <p:cNvPr id="24" name="textbox 24"/>
          <p:cNvSpPr/>
          <p:nvPr/>
        </p:nvSpPr>
        <p:spPr>
          <a:xfrm>
            <a:off x="4070944" y="5901327"/>
            <a:ext cx="2357120" cy="55880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8071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12700" algn="l" rtl="0" eaLnBrk="0">
              <a:lnSpc>
                <a:spcPct val="85000"/>
              </a:lnSpc>
              <a:tabLst/>
            </a:pPr>
            <a:r>
              <a:rPr sz="1100" kern="0" spc="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Signature of the G</a:t>
            </a: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S1 Company</a:t>
            </a:r>
            <a:r>
              <a:rPr sz="1100" kern="0" spc="7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Prefix</a:t>
            </a:r>
            <a:endParaRPr sz="1100" dirty="0">
              <a:latin typeface="Arial"/>
              <a:ea typeface="Arial"/>
              <a:cs typeface="Arial"/>
            </a:endParaRPr>
          </a:p>
          <a:p>
            <a:pPr marL="156210" indent="-143510" algn="l" rtl="0" eaLnBrk="0">
              <a:lnSpc>
                <a:spcPct val="113000"/>
              </a:lnSpc>
              <a:spcBef>
                <a:spcPts val="89"/>
              </a:spcBef>
              <a:tabLst/>
            </a:pPr>
            <a:r>
              <a:rPr sz="1100" kern="0" spc="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Or</a:t>
            </a:r>
            <a:r>
              <a:rPr sz="1100" kern="0" spc="8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sz="1100" kern="0" spc="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Individua</a:t>
            </a: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lly assigned GTINs</a:t>
            </a:r>
            <a:r>
              <a:rPr sz="1100" kern="0" spc="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           </a:t>
            </a:r>
            <a:r>
              <a:rPr sz="1100" kern="0" spc="-2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Licensee</a:t>
            </a:r>
            <a:endParaRPr sz="1100" dirty="0">
              <a:latin typeface="Arial"/>
              <a:ea typeface="Arial"/>
              <a:cs typeface="Arial"/>
            </a:endParaRPr>
          </a:p>
        </p:txBody>
      </p:sp>
      <p:sp>
        <p:nvSpPr>
          <p:cNvPr id="26" name="path 26"/>
          <p:cNvSpPr/>
          <p:nvPr/>
        </p:nvSpPr>
        <p:spPr>
          <a:xfrm>
            <a:off x="3798442" y="7023481"/>
            <a:ext cx="2620390" cy="10668"/>
          </a:xfrm>
          <a:custGeom>
            <a:avLst/>
            <a:gdLst/>
            <a:ahLst/>
            <a:cxnLst/>
            <a:rect l="0" t="0" r="0" b="0"/>
            <a:pathLst>
              <a:path w="4126" h="16">
                <a:moveTo>
                  <a:pt x="0" y="16"/>
                </a:moveTo>
                <a:lnTo>
                  <a:pt x="4126" y="16"/>
                </a:lnTo>
                <a:lnTo>
                  <a:pt x="4126" y="0"/>
                </a:lnTo>
                <a:lnTo>
                  <a:pt x="0" y="0"/>
                </a:lnTo>
                <a:lnTo>
                  <a:pt x="0" y="16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28" name="path 28"/>
          <p:cNvSpPr/>
          <p:nvPr/>
        </p:nvSpPr>
        <p:spPr>
          <a:xfrm>
            <a:off x="4008754" y="5834507"/>
            <a:ext cx="2410078" cy="10668"/>
          </a:xfrm>
          <a:custGeom>
            <a:avLst/>
            <a:gdLst/>
            <a:ahLst/>
            <a:cxnLst/>
            <a:rect l="0" t="0" r="0" b="0"/>
            <a:pathLst>
              <a:path w="3795" h="16">
                <a:moveTo>
                  <a:pt x="0" y="16"/>
                </a:moveTo>
                <a:lnTo>
                  <a:pt x="3795" y="16"/>
                </a:lnTo>
                <a:lnTo>
                  <a:pt x="3795" y="0"/>
                </a:lnTo>
                <a:lnTo>
                  <a:pt x="0" y="0"/>
                </a:lnTo>
                <a:lnTo>
                  <a:pt x="0" y="16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" name="table 30"/>
          <p:cNvGraphicFramePr>
            <a:graphicFrameLocks noGrp="1"/>
          </p:cNvGraphicFramePr>
          <p:nvPr/>
        </p:nvGraphicFramePr>
        <p:xfrm>
          <a:off x="1143304" y="2697734"/>
          <a:ext cx="5276849" cy="2072640"/>
        </p:xfrm>
        <a:graphic>
          <a:graphicData uri="http://schemas.openxmlformats.org/drawingml/2006/table">
            <a:tbl>
              <a:tblPr/>
              <a:tblGrid>
                <a:gridCol w="389890"/>
                <a:gridCol w="866775"/>
                <a:gridCol w="911860"/>
                <a:gridCol w="893444"/>
                <a:gridCol w="25400"/>
                <a:gridCol w="908685"/>
                <a:gridCol w="1280795"/>
              </a:tblGrid>
              <a:tr h="406400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  <a:tabLst/>
                      </a:pPr>
                      <a:endParaRPr sz="1000" dirty="0">
                        <a:latin typeface="Arial"/>
                        <a:ea typeface="Arial"/>
                        <a:cs typeface="Arial"/>
                      </a:endParaRPr>
                    </a:p>
                    <a:p>
                      <a:pPr marL="81914" algn="l" rtl="0" eaLnBrk="0">
                        <a:lnSpc>
                          <a:spcPct val="75000"/>
                        </a:lnSpc>
                        <a:spcBef>
                          <a:spcPts val="6"/>
                        </a:spcBef>
                        <a:tabLst/>
                      </a:pPr>
                      <a:r>
                        <a:rPr sz="1100" kern="0" spc="-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ea typeface="Arial"/>
                          <a:cs typeface="Arial"/>
                        </a:rPr>
                        <a:t>No.</a:t>
                      </a:r>
                      <a:endParaRPr sz="1100" dirty="0"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vert="horz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9000"/>
                        </a:lnSpc>
                        <a:tabLst/>
                      </a:pPr>
                      <a:endParaRPr sz="900" dirty="0">
                        <a:latin typeface="Arial"/>
                        <a:ea typeface="Arial"/>
                        <a:cs typeface="Arial"/>
                      </a:endParaRPr>
                    </a:p>
                    <a:p>
                      <a:pPr marL="76200" algn="l" rtl="0" eaLnBrk="0">
                        <a:lnSpc>
                          <a:spcPct val="77000"/>
                        </a:lnSpc>
                        <a:spcBef>
                          <a:spcPts val="6"/>
                        </a:spcBef>
                        <a:tabLst/>
                      </a:pPr>
                      <a:r>
                        <a:rPr sz="11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ea typeface="Arial"/>
                          <a:cs typeface="Arial"/>
                        </a:rPr>
                        <a:t>GTINs</a:t>
                      </a:r>
                      <a:endParaRPr sz="1100" dirty="0"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vert="horz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7000"/>
                        </a:lnSpc>
                        <a:tabLst/>
                      </a:pPr>
                      <a:endParaRPr sz="300" dirty="0">
                        <a:latin typeface="Arial"/>
                        <a:ea typeface="Arial"/>
                        <a:cs typeface="Arial"/>
                      </a:endParaRPr>
                    </a:p>
                    <a:p>
                      <a:pPr marL="79375" algn="l" rtl="0" eaLnBrk="0">
                        <a:lnSpc>
                          <a:spcPts val="814"/>
                        </a:lnSpc>
                        <a:tabLst/>
                      </a:pPr>
                      <a:r>
                        <a:rPr sz="11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ea typeface="Arial"/>
                          <a:cs typeface="Arial"/>
                        </a:rPr>
                        <a:t>Product</a:t>
                      </a:r>
                      <a:endParaRPr sz="1100" dirty="0">
                        <a:latin typeface="Arial"/>
                        <a:ea typeface="Arial"/>
                        <a:cs typeface="Arial"/>
                      </a:endParaRPr>
                    </a:p>
                    <a:p>
                      <a:pPr marL="79375" algn="l" rtl="0" eaLnBrk="0">
                        <a:lnSpc>
                          <a:spcPts val="1560"/>
                        </a:lnSpc>
                        <a:tabLst/>
                      </a:pPr>
                      <a:r>
                        <a:rPr sz="11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ea typeface="Arial"/>
                          <a:cs typeface="Arial"/>
                        </a:rPr>
                        <a:t>Name</a:t>
                      </a:r>
                      <a:endParaRPr sz="1100" dirty="0"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vert="horz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  <a:tabLst/>
                      </a:pPr>
                      <a:endParaRPr sz="1000" dirty="0">
                        <a:latin typeface="Arial"/>
                        <a:ea typeface="Arial"/>
                        <a:cs typeface="Arial"/>
                      </a:endParaRPr>
                    </a:p>
                    <a:p>
                      <a:pPr marL="78739" algn="l" rtl="0" eaLnBrk="0">
                        <a:lnSpc>
                          <a:spcPct val="75000"/>
                        </a:lnSpc>
                        <a:spcBef>
                          <a:spcPts val="6"/>
                        </a:spcBef>
                        <a:tabLst/>
                      </a:pPr>
                      <a:r>
                        <a:rPr sz="11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ea typeface="Arial"/>
                          <a:cs typeface="Arial"/>
                        </a:rPr>
                        <a:t>Brand</a:t>
                      </a:r>
                      <a:r>
                        <a:rPr sz="1100" kern="0" spc="6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ea typeface="Arial"/>
                          <a:cs typeface="Arial"/>
                        </a:rPr>
                        <a:t> </a:t>
                      </a:r>
                      <a:r>
                        <a:rPr sz="11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ea typeface="Arial"/>
                          <a:cs typeface="Arial"/>
                        </a:rPr>
                        <a:t>Name</a:t>
                      </a:r>
                      <a:endParaRPr sz="1100" dirty="0"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vert="horz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 vert="horz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51249"/>
                        </a:lnSpc>
                        <a:tabLst/>
                      </a:pPr>
                      <a:endParaRPr sz="100" dirty="0">
                        <a:latin typeface="Arial"/>
                        <a:ea typeface="Arial"/>
                        <a:cs typeface="Arial"/>
                      </a:endParaRPr>
                    </a:p>
                    <a:p>
                      <a:pPr marL="78105" indent="-2540" algn="l" rtl="0" eaLnBrk="0">
                        <a:lnSpc>
                          <a:spcPct val="117000"/>
                        </a:lnSpc>
                        <a:tabLst/>
                      </a:pPr>
                      <a:r>
                        <a:rPr sz="11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ea typeface="Arial"/>
                          <a:cs typeface="Arial"/>
                        </a:rPr>
                        <a:t>Specificatio</a:t>
                      </a:r>
                      <a:r>
                        <a:rPr sz="11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ea typeface="Arial"/>
                          <a:cs typeface="Arial"/>
                        </a:rPr>
                        <a:t>    </a:t>
                      </a:r>
                      <a:r>
                        <a:rPr sz="11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ea typeface="Arial"/>
                          <a:cs typeface="Arial"/>
                        </a:rPr>
                        <a:t>n</a:t>
                      </a:r>
                      <a:endParaRPr sz="1100" dirty="0"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vert="horz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0000"/>
                        </a:lnSpc>
                        <a:tabLst/>
                      </a:pPr>
                      <a:endParaRPr sz="900" dirty="0">
                        <a:latin typeface="Arial"/>
                        <a:ea typeface="Arial"/>
                        <a:cs typeface="Arial"/>
                      </a:endParaRPr>
                    </a:p>
                    <a:p>
                      <a:pPr marL="79375" algn="l" rtl="0" eaLnBrk="0">
                        <a:lnSpc>
                          <a:spcPct val="86000"/>
                        </a:lnSpc>
                        <a:spcBef>
                          <a:spcPts val="6"/>
                        </a:spcBef>
                        <a:tabLst/>
                      </a:pPr>
                      <a:r>
                        <a:rPr sz="11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ea typeface="Arial"/>
                          <a:cs typeface="Arial"/>
                        </a:rPr>
                        <a:t>Packaging</a:t>
                      </a:r>
                      <a:r>
                        <a:rPr sz="11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ea typeface="Arial"/>
                          <a:cs typeface="Arial"/>
                        </a:rPr>
                        <a:t> Type</a:t>
                      </a:r>
                      <a:endParaRPr sz="1100" dirty="0"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vert="horz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009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6000"/>
                        </a:lnSpc>
                        <a:tabLst/>
                      </a:pPr>
                      <a:endParaRPr sz="300" dirty="0">
                        <a:latin typeface="Arial"/>
                        <a:ea typeface="Arial"/>
                        <a:cs typeface="Arial"/>
                      </a:endParaRPr>
                    </a:p>
                    <a:p>
                      <a:pPr marL="86360" algn="l" rtl="0" eaLnBrk="0">
                        <a:lnSpc>
                          <a:spcPct val="78000"/>
                        </a:lnSpc>
                        <a:spcBef>
                          <a:spcPts val="1"/>
                        </a:spcBef>
                        <a:tabLst/>
                      </a:pPr>
                      <a:r>
                        <a:rPr sz="11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ea typeface="Arial"/>
                          <a:cs typeface="Arial"/>
                        </a:rPr>
                        <a:t>1</a:t>
                      </a:r>
                      <a:endParaRPr sz="1100" dirty="0"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vert="horz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  <a:tabLst/>
                      </a:pPr>
                      <a:endParaRPr sz="1000" dirty="0"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vert="horz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  <a:tabLst/>
                      </a:pPr>
                      <a:endParaRPr sz="1000" dirty="0"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vert="horz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  <a:tabLst/>
                      </a:pPr>
                      <a:endParaRPr sz="1000" dirty="0"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vert="horz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  <a:tabLst/>
                      </a:pPr>
                      <a:endParaRPr sz="1000" dirty="0"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vert="horz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 vert="horz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  <a:tabLst/>
                      </a:pPr>
                      <a:endParaRPr sz="1000" dirty="0"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vert="horz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914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20000"/>
                        </a:lnSpc>
                        <a:tabLst/>
                      </a:pPr>
                      <a:endParaRPr sz="300" dirty="0">
                        <a:latin typeface="Arial"/>
                        <a:ea typeface="Arial"/>
                        <a:cs typeface="Arial"/>
                      </a:endParaRPr>
                    </a:p>
                    <a:p>
                      <a:pPr marL="75564" algn="l" rtl="0" eaLnBrk="0">
                        <a:lnSpc>
                          <a:spcPct val="78000"/>
                        </a:lnSpc>
                        <a:tabLst/>
                      </a:pPr>
                      <a:r>
                        <a:rPr sz="11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ea typeface="Arial"/>
                          <a:cs typeface="Arial"/>
                        </a:rPr>
                        <a:t>2</a:t>
                      </a:r>
                      <a:endParaRPr sz="1100" dirty="0"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vert="horz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  <a:tabLst/>
                      </a:pPr>
                      <a:endParaRPr sz="1000" dirty="0"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vert="horz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  <a:tabLst/>
                      </a:pPr>
                      <a:endParaRPr sz="1000" dirty="0"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vert="horz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  <a:tabLst/>
                      </a:pPr>
                      <a:endParaRPr sz="1000" dirty="0"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vert="horz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  <a:tabLst/>
                      </a:pPr>
                      <a:endParaRPr sz="1000" dirty="0"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vert="horz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 vert="horz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  <a:tabLst/>
                      </a:pPr>
                      <a:endParaRPr sz="1000" dirty="0"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vert="horz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644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7000"/>
                        </a:lnSpc>
                        <a:tabLst/>
                      </a:pPr>
                      <a:endParaRPr sz="300" dirty="0">
                        <a:latin typeface="Arial"/>
                        <a:ea typeface="Arial"/>
                        <a:cs typeface="Arial"/>
                      </a:endParaRPr>
                    </a:p>
                    <a:p>
                      <a:pPr marL="77469" algn="l" rtl="0" eaLnBrk="0">
                        <a:lnSpc>
                          <a:spcPct val="78000"/>
                        </a:lnSpc>
                        <a:spcBef>
                          <a:spcPts val="1"/>
                        </a:spcBef>
                        <a:tabLst/>
                      </a:pPr>
                      <a:r>
                        <a:rPr sz="11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ea typeface="Arial"/>
                          <a:cs typeface="Arial"/>
                        </a:rPr>
                        <a:t>3</a:t>
                      </a:r>
                      <a:endParaRPr sz="1100" dirty="0"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vert="horz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  <a:tabLst/>
                      </a:pPr>
                      <a:endParaRPr sz="1000" dirty="0"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vert="horz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  <a:tabLst/>
                      </a:pPr>
                      <a:endParaRPr sz="1000" dirty="0"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vert="horz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  <a:tabLst/>
                      </a:pPr>
                      <a:endParaRPr sz="1000" dirty="0"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vert="horz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  <a:tabLst/>
                      </a:pPr>
                      <a:endParaRPr sz="1000" dirty="0"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vert="horz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 vert="horz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  <a:tabLst/>
                      </a:pPr>
                      <a:endParaRPr sz="1000" dirty="0"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vert="horz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644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6000"/>
                        </a:lnSpc>
                        <a:tabLst/>
                      </a:pPr>
                      <a:endParaRPr sz="300" dirty="0">
                        <a:latin typeface="Arial"/>
                        <a:ea typeface="Arial"/>
                        <a:cs typeface="Arial"/>
                      </a:endParaRPr>
                    </a:p>
                    <a:p>
                      <a:pPr marL="73025" algn="l" rtl="0" eaLnBrk="0">
                        <a:lnSpc>
                          <a:spcPct val="78000"/>
                        </a:lnSpc>
                        <a:spcBef>
                          <a:spcPts val="2"/>
                        </a:spcBef>
                        <a:tabLst/>
                      </a:pPr>
                      <a:r>
                        <a:rPr sz="11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ea typeface="Arial"/>
                          <a:cs typeface="Arial"/>
                        </a:rPr>
                        <a:t>4</a:t>
                      </a:r>
                      <a:endParaRPr sz="1100" dirty="0"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vert="horz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  <a:tabLst/>
                      </a:pPr>
                      <a:endParaRPr sz="1000" dirty="0"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vert="horz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  <a:tabLst/>
                      </a:pPr>
                      <a:endParaRPr sz="1000" dirty="0"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vert="horz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  <a:tabLst/>
                      </a:pPr>
                      <a:endParaRPr sz="1000" dirty="0"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vert="horz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  <a:tabLst/>
                      </a:pPr>
                      <a:endParaRPr sz="1000" dirty="0"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vert="horz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 vert="horz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  <a:tabLst/>
                      </a:pPr>
                      <a:endParaRPr sz="1000" dirty="0"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vert="horz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009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5000"/>
                        </a:lnSpc>
                        <a:tabLst/>
                      </a:pPr>
                      <a:endParaRPr sz="300" dirty="0">
                        <a:latin typeface="Arial"/>
                        <a:ea typeface="Arial"/>
                        <a:cs typeface="Arial"/>
                      </a:endParaRPr>
                    </a:p>
                    <a:p>
                      <a:pPr marL="77469" algn="l" rtl="0" eaLnBrk="0">
                        <a:lnSpc>
                          <a:spcPct val="78000"/>
                        </a:lnSpc>
                        <a:spcBef>
                          <a:spcPts val="2"/>
                        </a:spcBef>
                        <a:tabLst/>
                      </a:pPr>
                      <a:r>
                        <a:rPr sz="11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ea typeface="Arial"/>
                          <a:cs typeface="Arial"/>
                        </a:rPr>
                        <a:t>5</a:t>
                      </a:r>
                      <a:endParaRPr sz="1100" dirty="0"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vert="horz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  <a:tabLst/>
                      </a:pPr>
                      <a:endParaRPr sz="1000" dirty="0"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vert="horz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  <a:tabLst/>
                      </a:pPr>
                      <a:endParaRPr sz="1000" dirty="0"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vert="horz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  <a:tabLst/>
                      </a:pPr>
                      <a:endParaRPr sz="1000" dirty="0"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vert="horz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  <a:tabLst/>
                      </a:pPr>
                      <a:endParaRPr sz="1000" dirty="0"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vert="horz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 vert="horz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  <a:tabLst/>
                      </a:pPr>
                      <a:endParaRPr sz="1000" dirty="0"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vert="horz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914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9000"/>
                        </a:lnSpc>
                        <a:tabLst/>
                      </a:pPr>
                      <a:endParaRPr sz="300" dirty="0">
                        <a:latin typeface="Arial"/>
                        <a:ea typeface="Arial"/>
                        <a:cs typeface="Arial"/>
                      </a:endParaRPr>
                    </a:p>
                    <a:p>
                      <a:pPr marL="76835" algn="l" rtl="0" eaLnBrk="0">
                        <a:lnSpc>
                          <a:spcPct val="78000"/>
                        </a:lnSpc>
                        <a:spcBef>
                          <a:spcPts val="2"/>
                        </a:spcBef>
                        <a:tabLst/>
                      </a:pPr>
                      <a:r>
                        <a:rPr sz="11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ea typeface="Arial"/>
                          <a:cs typeface="Arial"/>
                        </a:rPr>
                        <a:t>6</a:t>
                      </a:r>
                      <a:endParaRPr sz="1100" dirty="0"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vert="horz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  <a:tabLst/>
                      </a:pPr>
                      <a:endParaRPr sz="1000" dirty="0"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vert="horz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  <a:tabLst/>
                      </a:pPr>
                      <a:endParaRPr sz="1000" dirty="0"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vert="horz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  <a:tabLst/>
                      </a:pPr>
                      <a:endParaRPr sz="1000" dirty="0"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vert="horz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  <a:tabLst/>
                      </a:pPr>
                      <a:endParaRPr sz="1000" dirty="0"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vert="horz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 vert="horz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  <a:tabLst/>
                      </a:pPr>
                      <a:endParaRPr sz="1000" dirty="0"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vert="horz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009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5000"/>
                        </a:lnSpc>
                        <a:tabLst/>
                      </a:pPr>
                      <a:endParaRPr sz="300" dirty="0">
                        <a:latin typeface="Arial"/>
                        <a:ea typeface="Arial"/>
                        <a:cs typeface="Arial"/>
                      </a:endParaRPr>
                    </a:p>
                    <a:p>
                      <a:pPr marL="78105" algn="l" rtl="0" eaLnBrk="0">
                        <a:lnSpc>
                          <a:spcPct val="78000"/>
                        </a:lnSpc>
                        <a:spcBef>
                          <a:spcPts val="3"/>
                        </a:spcBef>
                        <a:tabLst/>
                      </a:pPr>
                      <a:r>
                        <a:rPr sz="11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ea typeface="Arial"/>
                          <a:cs typeface="Arial"/>
                        </a:rPr>
                        <a:t>7</a:t>
                      </a:r>
                      <a:endParaRPr sz="1100" dirty="0"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vert="horz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  <a:tabLst/>
                      </a:pPr>
                      <a:endParaRPr sz="1000" dirty="0"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vert="horz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  <a:tabLst/>
                      </a:pPr>
                      <a:endParaRPr sz="1000" dirty="0"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vert="horz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  <a:tabLst/>
                      </a:pPr>
                      <a:endParaRPr sz="1000" dirty="0"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vert="horz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  <a:tabLst/>
                      </a:pPr>
                      <a:endParaRPr sz="1000" dirty="0"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vert="horz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 vert="horz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  <a:tabLst/>
                      </a:pPr>
                      <a:endParaRPr sz="1000" dirty="0"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vert="horz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090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2000"/>
                        </a:lnSpc>
                        <a:tabLst/>
                      </a:pPr>
                      <a:endParaRPr sz="900" dirty="0">
                        <a:latin typeface="Arial"/>
                        <a:ea typeface="Arial"/>
                        <a:cs typeface="Arial"/>
                      </a:endParaRPr>
                    </a:p>
                    <a:p>
                      <a:pPr marL="87630" algn="l" rtl="0" eaLnBrk="0">
                        <a:lnSpc>
                          <a:spcPts val="193"/>
                        </a:lnSpc>
                        <a:spcBef>
                          <a:spcPts val="4"/>
                        </a:spcBef>
                        <a:tabLst/>
                      </a:pPr>
                      <a:r>
                        <a:rPr sz="11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ea typeface="Arial"/>
                          <a:cs typeface="Arial"/>
                        </a:rPr>
                        <a:t>…</a:t>
                      </a:r>
                      <a:endParaRPr sz="1100" dirty="0"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vert="horz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  <a:tabLst/>
                      </a:pPr>
                      <a:endParaRPr sz="1000" dirty="0"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vert="horz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  <a:tabLst/>
                      </a:pPr>
                      <a:endParaRPr sz="1000" dirty="0"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vert="horz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  <a:tabLst/>
                      </a:pPr>
                      <a:endParaRPr sz="1000" dirty="0"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vert="horz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  <a:tabLst/>
                      </a:pPr>
                      <a:endParaRPr sz="1000" dirty="0"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vert="horz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 vert="horz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  <a:tabLst/>
                      </a:pPr>
                      <a:endParaRPr sz="1000" dirty="0"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vert="horz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2" name="textbox 32"/>
          <p:cNvSpPr/>
          <p:nvPr/>
        </p:nvSpPr>
        <p:spPr>
          <a:xfrm>
            <a:off x="1130604" y="1419677"/>
            <a:ext cx="5116195" cy="614044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5632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12700" algn="l" rtl="0" eaLnBrk="0">
              <a:lnSpc>
                <a:spcPct val="84000"/>
              </a:lnSpc>
              <a:tabLst/>
            </a:pPr>
            <a:r>
              <a:rPr sz="1500" b="1" kern="0" spc="4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Appendix (to fill</a:t>
            </a:r>
            <a:r>
              <a:rPr sz="1500" b="1" kern="0" spc="15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sz="1500" b="1" kern="0" spc="4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in the form</a:t>
            </a:r>
            <a:r>
              <a:rPr sz="1500" b="1" kern="0" spc="15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sz="1500" b="1" kern="0" spc="4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if you want to do filin</a:t>
            </a:r>
            <a:r>
              <a:rPr sz="1500" b="1" kern="0" spc="3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g</a:t>
            </a:r>
            <a:r>
              <a:rPr sz="1500" b="1" kern="0" spc="8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sz="1500" b="1" kern="0" spc="3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at</a:t>
            </a:r>
            <a:endParaRPr sz="1500" dirty="0">
              <a:latin typeface="Arial"/>
              <a:ea typeface="Arial"/>
              <a:cs typeface="Arial"/>
            </a:endParaRPr>
          </a:p>
          <a:p>
            <a:pPr marL="22225" algn="l" rtl="0" eaLnBrk="0">
              <a:lnSpc>
                <a:spcPts val="3118"/>
              </a:lnSpc>
              <a:tabLst/>
            </a:pPr>
            <a:r>
              <a:rPr sz="1500" b="1" kern="0" spc="2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GTIN</a:t>
            </a:r>
            <a:r>
              <a:rPr sz="1500" b="1" kern="0" spc="2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sz="1500" b="1" kern="0" spc="2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level)</a:t>
            </a:r>
            <a:endParaRPr sz="1500" dirty="0">
              <a:latin typeface="Arial"/>
              <a:ea typeface="Arial"/>
              <a:cs typeface="Arial"/>
            </a:endParaRPr>
          </a:p>
        </p:txBody>
      </p:sp>
      <p:sp>
        <p:nvSpPr>
          <p:cNvPr id="34" name="textbox 34"/>
          <p:cNvSpPr/>
          <p:nvPr/>
        </p:nvSpPr>
        <p:spPr>
          <a:xfrm>
            <a:off x="1141260" y="4805336"/>
            <a:ext cx="4385945" cy="16891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7949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12700" algn="l" rtl="0" eaLnBrk="0">
              <a:lnSpc>
                <a:spcPct val="86000"/>
              </a:lnSpc>
              <a:tabLst/>
            </a:pPr>
            <a:r>
              <a:rPr sz="1100" kern="0" spc="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Note: your right will</a:t>
            </a:r>
            <a:r>
              <a:rPr sz="1100" kern="0" spc="7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sz="1100" kern="0" spc="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be</a:t>
            </a:r>
            <a:r>
              <a:rPr sz="1100" kern="0" spc="8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sz="1100" kern="0" spc="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much</a:t>
            </a:r>
            <a:r>
              <a:rPr sz="1100" kern="0" spc="7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sz="1100" kern="0" spc="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pro</a:t>
            </a: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tected if you complete the above</a:t>
            </a:r>
            <a:r>
              <a:rPr sz="1100" kern="0" spc="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form.</a:t>
            </a:r>
            <a:endParaRPr sz="1100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satMod val="110000"/>
                <a:lum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satMod val="105000"/>
                <a:lum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shade val="94000"/>
              </a:schemeClr>
            </a:gs>
            <a:gs pos="50000">
              <a:schemeClr val="phClr">
                <a:lumMod val="110000"/>
                <a:satMod val="100000"/>
                <a:tint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ap:Properties xmlns:vt="http://schemas.openxmlformats.org/officeDocument/2006/docPropsVTypes" xmlns:ap="http://schemas.openxmlformats.org/officeDocument/2006/extended-properties">
  <ap:Application>Microsoft® Word 2016</ap:Application>
</ap: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zhangy</dc:creator>
  <dcterms:created xsi:type="dcterms:W3CDTF">2024-04-18T14:48:27Z</dcterms:creat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O">
    <vt:lpwstr>wqlLaW5nc29mdCBQREYgdG8gV1BTIDExMA</vt:lpwstr>
  </property>
  <property fmtid="{D5CDD505-2E9C-101B-9397-08002B2CF9AE}" pid="3" name="Created">
    <vt:filetime>2025-06-18T14:28:20</vt:filetime>
  </property>
</Properties>
</file>