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2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7560005" cy="1069200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8" Type="http://schemas.openxmlformats.org/officeDocument/2006/relationships/slide" Target="slides/slide7.xml"/><Relationship Id="rId7" Type="http://schemas.openxmlformats.org/officeDocument/2006/relationships/slide" Target="slides/slide6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3" Type="http://schemas.openxmlformats.org/officeDocument/2006/relationships/slide" Target="slides/slide2.xml"/><Relationship Id="rId2" Type="http://schemas.openxmlformats.org/officeDocument/2006/relationships/slide" Target="slides/slide1.xml"/><Relationship Id="rId18" Type="http://schemas.openxmlformats.org/officeDocument/2006/relationships/viewProps" Target="viewProps.xml"/><Relationship Id="rId17" Type="http://schemas.openxmlformats.org/officeDocument/2006/relationships/tableStyles" Target="tableStyles.xml"/><Relationship Id="rId16" Type="http://schemas.openxmlformats.org/officeDocument/2006/relationships/presProps" Target="presProps.xml"/><Relationship Id="rId15" Type="http://schemas.openxmlformats.org/officeDocument/2006/relationships/slide" Target="slides/slide14.xml"/><Relationship Id="rId14" Type="http://schemas.openxmlformats.org/officeDocument/2006/relationships/slide" Target="slides/slide13.xml"/><Relationship Id="rId13" Type="http://schemas.openxmlformats.org/officeDocument/2006/relationships/slide" Target="slides/slide12.xml"/><Relationship Id="rId12" Type="http://schemas.openxmlformats.org/officeDocument/2006/relationships/slide" Target="slides/slide11.xml"/><Relationship Id="rId11" Type="http://schemas.openxmlformats.org/officeDocument/2006/relationships/slide" Target="slides/slide10.xml"/><Relationship Id="rId10" Type="http://schemas.openxmlformats.org/officeDocument/2006/relationships/slide" Target="slides/slide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hyperlink" Target="https://www.gds.org.c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jpeg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/>
          <p:nvPr/>
        </p:nvSpPr>
        <p:spPr>
          <a:xfrm>
            <a:off x="1135781" y="960447"/>
            <a:ext cx="5300979" cy="260477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6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137285" algn="l" rtl="0" eaLnBrk="0">
              <a:lnSpc>
                <a:spcPct val="87000"/>
              </a:lnSpc>
              <a:tabLst/>
            </a:pPr>
            <a:r>
              <a:rPr sz="1400" b="1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非系统成员进口商品信息申报操作流程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4604" indent="353695" algn="l" rtl="0" eaLnBrk="0">
              <a:lnSpc>
                <a:spcPct val="185000"/>
              </a:lnSpc>
              <a:spcBef>
                <a:spcPts val="172"/>
              </a:spcBef>
              <a:tabLst/>
            </a:pP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依法取得营业执照和相关合法经营资质证明者，包括</a:t>
            </a: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进口商、代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理商、经销商、批发商、零售商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等进口商品相关经营主体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均可录入进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口商品信息。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5240" algn="l" rtl="0" eaLnBrk="0">
              <a:lnSpc>
                <a:spcPct val="87000"/>
              </a:lnSpc>
              <a:spcBef>
                <a:spcPts val="1516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一、非系统成员加入流程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indent="12700" algn="l" rtl="0" eaLnBrk="0">
              <a:lnSpc>
                <a:spcPct val="191000"/>
              </a:lnSpc>
              <a:spcBef>
                <a:spcPts val="186"/>
              </a:spcBef>
              <a:tabLst/>
            </a:pPr>
            <a:r>
              <a:rPr sz="1400" b="1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1.登录平台：</a:t>
            </a:r>
            <a:r>
              <a:rPr sz="14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登录“中国物品编码中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心”（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www.gds.org.cn</a:t>
            </a:r>
            <a:r>
              <a:rPr sz="1400" kern="0" spc="-4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），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点击“注</a:t>
            </a:r>
            <a:r>
              <a:rPr sz="1400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3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册</a:t>
            </a:r>
            <a:r>
              <a:rPr sz="1300" kern="0" spc="-4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3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”，如图</a:t>
            </a:r>
            <a:r>
              <a:rPr sz="1300" kern="0" spc="-1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3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1。</a:t>
            </a:r>
            <a:endParaRPr sz="1300" dirty="0">
              <a:latin typeface="SimSun"/>
              <a:ea typeface="SimSun"/>
              <a:cs typeface="SimSun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3723132"/>
            <a:ext cx="5277611" cy="240639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161288" y="7269480"/>
            <a:ext cx="5276087" cy="2247900"/>
          </a:xfrm>
          <a:prstGeom prst="rect">
            <a:avLst/>
          </a:prstGeom>
        </p:spPr>
      </p:pic>
      <p:sp>
        <p:nvSpPr>
          <p:cNvPr id="8" name="textbox 8"/>
          <p:cNvSpPr/>
          <p:nvPr/>
        </p:nvSpPr>
        <p:spPr>
          <a:xfrm>
            <a:off x="1136495" y="6233221"/>
            <a:ext cx="5300345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45079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3970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2.用户注册：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点击页面中的“企业用户注册”，填写企业名称、阅读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协议、填写账号信息并提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交，完成注册，如图</a:t>
            </a:r>
            <a:r>
              <a:rPr sz="1400" kern="0" spc="-3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2-6。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0" name="textbox 10"/>
          <p:cNvSpPr/>
          <p:nvPr/>
        </p:nvSpPr>
        <p:spPr>
          <a:xfrm>
            <a:off x="3669479" y="9601310"/>
            <a:ext cx="241934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1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1288" y="5065776"/>
            <a:ext cx="5216612" cy="3880103"/>
          </a:xfrm>
          <a:prstGeom prst="rect">
            <a:avLst/>
          </a:prstGeom>
        </p:spPr>
      </p:pic>
      <p:pic>
        <p:nvPicPr>
          <p:cNvPr id="126" name="picture 1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928116"/>
            <a:ext cx="5280659" cy="2253995"/>
          </a:xfrm>
          <a:prstGeom prst="rect">
            <a:avLst/>
          </a:prstGeom>
        </p:spPr>
      </p:pic>
      <p:sp>
        <p:nvSpPr>
          <p:cNvPr id="128" name="textbox 128"/>
          <p:cNvSpPr/>
          <p:nvPr/>
        </p:nvSpPr>
        <p:spPr>
          <a:xfrm>
            <a:off x="1134355" y="3261434"/>
            <a:ext cx="5302250" cy="169100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964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26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3334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4.申请凭证-补充信息：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先确认产品基本信息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是否正确，如需修改，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5240" indent="-2540" algn="l" rtl="0" eaLnBrk="0">
              <a:lnSpc>
                <a:spcPct val="189000"/>
              </a:lnSpc>
              <a:spcBef>
                <a:spcPts val="24"/>
              </a:spcBef>
              <a:tabLst/>
            </a:pP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请点击“产品修改”返回“产品列表”进行操作；再确认国际</a:t>
            </a:r>
            <a:r>
              <a:rPr sz="1400" kern="0" spc="-2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GS1</a:t>
            </a:r>
            <a:r>
              <a:rPr sz="1400" kern="0" spc="-2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原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文信息是否正确，若平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台未自动获取到原文信息，需补传“国际商品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条码证书”；最后根据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实际情况填写凭证用途。如图27。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30" name="textbox 130"/>
          <p:cNvSpPr/>
          <p:nvPr/>
        </p:nvSpPr>
        <p:spPr>
          <a:xfrm>
            <a:off x="1139347" y="9006926"/>
            <a:ext cx="5297170" cy="4857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08885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27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9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7000"/>
              </a:lnSpc>
              <a:spcBef>
                <a:spcPts val="4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5、申请凭证-等待审核：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用户提交申请后，即完成凭证申请，可等待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1288" y="4832604"/>
            <a:ext cx="5280659" cy="2766059"/>
          </a:xfrm>
          <a:prstGeom prst="rect">
            <a:avLst/>
          </a:prstGeom>
        </p:spPr>
      </p:pic>
      <p:pic>
        <p:nvPicPr>
          <p:cNvPr id="134" name="picture 1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1330452"/>
            <a:ext cx="5280659" cy="2441447"/>
          </a:xfrm>
          <a:prstGeom prst="rect">
            <a:avLst/>
          </a:prstGeom>
        </p:spPr>
      </p:pic>
      <p:sp>
        <p:nvSpPr>
          <p:cNvPr id="136" name="textbox 136"/>
          <p:cNvSpPr/>
          <p:nvPr/>
        </p:nvSpPr>
        <p:spPr>
          <a:xfrm>
            <a:off x="1135068" y="7620074"/>
            <a:ext cx="5301615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329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29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7145" algn="l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7、商品二维码：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点击“产品管理”中的“商品二维码”，进行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“点击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21"/>
              </a:lnSpc>
              <a:tabLst/>
            </a:pP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激活”，即可实现二维码信息展示。如图</a:t>
            </a:r>
            <a:r>
              <a:rPr sz="1400" kern="0" spc="-2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30。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38" name="textbox 138"/>
          <p:cNvSpPr/>
          <p:nvPr/>
        </p:nvSpPr>
        <p:spPr>
          <a:xfrm>
            <a:off x="1136495" y="3855818"/>
            <a:ext cx="5299075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206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28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3334" algn="l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6、凭证下载：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完成审核的凭证，企业可在“通报凭证列表”进行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“下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21"/>
              </a:lnSpc>
              <a:tabLst/>
            </a:pPr>
            <a:r>
              <a:rPr sz="1400" kern="0" spc="-1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载凭证”。如图</a:t>
            </a:r>
            <a:r>
              <a:rPr sz="1400" kern="0" spc="-1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29。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40" name="textbox 140"/>
          <p:cNvSpPr/>
          <p:nvPr/>
        </p:nvSpPr>
        <p:spPr>
          <a:xfrm>
            <a:off x="1140061" y="960447"/>
            <a:ext cx="1812925" cy="21145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6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87000"/>
              </a:lnSpc>
              <a:tabLst/>
            </a:pPr>
            <a:r>
              <a:rPr sz="1400" kern="0" spc="-1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管理员审核。如图</a:t>
            </a:r>
            <a:r>
              <a:rPr sz="1400" kern="0" spc="-2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28。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icture 1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5860" y="4695444"/>
            <a:ext cx="5262371" cy="2441447"/>
          </a:xfrm>
          <a:prstGeom prst="rect">
            <a:avLst/>
          </a:prstGeom>
        </p:spPr>
      </p:pic>
      <p:pic>
        <p:nvPicPr>
          <p:cNvPr id="144" name="picture 1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896111"/>
            <a:ext cx="5280659" cy="2318004"/>
          </a:xfrm>
          <a:prstGeom prst="rect">
            <a:avLst/>
          </a:prstGeom>
        </p:spPr>
      </p:pic>
      <p:sp>
        <p:nvSpPr>
          <p:cNvPr id="146" name="textbox 146"/>
          <p:cNvSpPr/>
          <p:nvPr/>
        </p:nvSpPr>
        <p:spPr>
          <a:xfrm>
            <a:off x="1134355" y="3261434"/>
            <a:ext cx="5274945" cy="129476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964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30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4604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8.批量上传-下载模板：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若产品数量多，可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采用批量上传进行信息填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3970" indent="-1905" algn="l" rtl="0" eaLnBrk="0">
              <a:lnSpc>
                <a:spcPct val="191000"/>
              </a:lnSpc>
              <a:spcBef>
                <a:spcPts val="11"/>
              </a:spcBef>
              <a:tabLst/>
            </a:pP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报。点击菜单“产品列表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”后，点击右侧“下载</a:t>
            </a:r>
            <a:r>
              <a:rPr sz="1400" kern="0" spc="-3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EXCEL</a:t>
            </a:r>
            <a:r>
              <a:rPr sz="1400" kern="0" spc="-2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导入模板</a:t>
            </a:r>
            <a:r>
              <a:rPr sz="1400" kern="0" spc="-5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”，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保存至本地，如图</a:t>
            </a:r>
            <a:r>
              <a:rPr sz="1400" kern="0" spc="-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31。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48" name="textbox 148"/>
          <p:cNvSpPr/>
          <p:nvPr/>
        </p:nvSpPr>
        <p:spPr>
          <a:xfrm>
            <a:off x="1136495" y="7223907"/>
            <a:ext cx="5272404" cy="4857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206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31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9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87000"/>
              </a:lnSpc>
              <a:spcBef>
                <a:spcPts val="3"/>
              </a:spcBef>
              <a:tabLst/>
            </a:pPr>
            <a:r>
              <a:rPr sz="1400" b="1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9.批量上传-填写</a:t>
            </a:r>
            <a:r>
              <a:rPr sz="1400" b="1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表格：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用户按照表格属性要求填写后保存，如图32。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1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1288" y="4457700"/>
            <a:ext cx="5276087" cy="2921508"/>
          </a:xfrm>
          <a:prstGeom prst="rect">
            <a:avLst/>
          </a:prstGeom>
        </p:spPr>
      </p:pic>
      <p:pic>
        <p:nvPicPr>
          <p:cNvPr id="152" name="picture 1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931633"/>
            <a:ext cx="5187695" cy="2430897"/>
          </a:xfrm>
          <a:prstGeom prst="rect">
            <a:avLst/>
          </a:prstGeom>
        </p:spPr>
      </p:pic>
      <p:sp>
        <p:nvSpPr>
          <p:cNvPr id="154" name="textbox 154"/>
          <p:cNvSpPr/>
          <p:nvPr/>
        </p:nvSpPr>
        <p:spPr>
          <a:xfrm>
            <a:off x="1135068" y="7421990"/>
            <a:ext cx="5363845" cy="129476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3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329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33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11.批量上传-补充数据：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补充进口商营业执照、产品图片等附件信息</a:t>
            </a:r>
            <a:r>
              <a:rPr sz="14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。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indent="10160" algn="l" rtl="0" eaLnBrk="0">
              <a:lnSpc>
                <a:spcPct val="191000"/>
              </a:lnSpc>
              <a:spcBef>
                <a:spcPts val="12"/>
              </a:spcBef>
              <a:tabLst/>
            </a:pPr>
            <a:r>
              <a:rPr sz="14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需在“进品商列表”“产品列表”分别补充营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业执照图片和产品图片，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才可完成数据的提交，如图</a:t>
            </a:r>
            <a:r>
              <a:rPr sz="14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34。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56" name="textbox 156"/>
          <p:cNvSpPr/>
          <p:nvPr/>
        </p:nvSpPr>
        <p:spPr>
          <a:xfrm>
            <a:off x="1138634" y="3459650"/>
            <a:ext cx="5346700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0952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32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10.批量上传-上传文档：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在产品列表中，将</a:t>
            </a:r>
            <a:r>
              <a:rPr sz="14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本地模板文件上传至平台，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如图</a:t>
            </a:r>
            <a:r>
              <a:rPr sz="1400" kern="0" spc="-2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33。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1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4336" y="932688"/>
            <a:ext cx="5266943" cy="3035807"/>
          </a:xfrm>
          <a:prstGeom prst="rect">
            <a:avLst/>
          </a:prstGeom>
        </p:spPr>
      </p:pic>
      <p:pic>
        <p:nvPicPr>
          <p:cNvPr id="160" name="picture 1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5860" y="6286500"/>
            <a:ext cx="5266943" cy="3022091"/>
          </a:xfrm>
          <a:prstGeom prst="rect">
            <a:avLst/>
          </a:prstGeom>
        </p:spPr>
      </p:pic>
      <p:sp>
        <p:nvSpPr>
          <p:cNvPr id="162" name="textbox 162"/>
          <p:cNvSpPr/>
          <p:nvPr/>
        </p:nvSpPr>
        <p:spPr>
          <a:xfrm>
            <a:off x="1135068" y="4053902"/>
            <a:ext cx="5301615" cy="208787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329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34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26034" algn="l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12.原文纠错：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平台中相同商品条码，如进口商不同，是可以不同数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indent="-635" algn="l" rtl="0" eaLnBrk="0">
              <a:lnSpc>
                <a:spcPct val="188000"/>
              </a:lnSpc>
              <a:spcBef>
                <a:spcPts val="42"/>
              </a:spcBef>
              <a:tabLst/>
            </a:pP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据的，但其“原文信息”部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分共享，即第一个用户提交了此商品条码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的原文信息，第二个用户（或更多）无需录入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，直接引入。 原文纠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错是第二个用户（或更多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）如发现共享的原文信息错误，可以提交纠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错，经管理员审核后生效，如图</a:t>
            </a:r>
            <a:r>
              <a:rPr sz="1400" kern="0" spc="-2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35。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64" name="textbox 164"/>
          <p:cNvSpPr/>
          <p:nvPr/>
        </p:nvSpPr>
        <p:spPr>
          <a:xfrm>
            <a:off x="3635951" y="9403227"/>
            <a:ext cx="309245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35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96339" y="940307"/>
            <a:ext cx="5187695" cy="2622804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3921252"/>
            <a:ext cx="5254752" cy="2063496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190243" y="6225540"/>
            <a:ext cx="5193791" cy="1973580"/>
          </a:xfrm>
          <a:prstGeom prst="rect">
            <a:avLst/>
          </a:prstGeom>
        </p:spPr>
      </p:pic>
      <p:sp>
        <p:nvSpPr>
          <p:cNvPr id="18" name="textbox 18"/>
          <p:cNvSpPr/>
          <p:nvPr/>
        </p:nvSpPr>
        <p:spPr>
          <a:xfrm>
            <a:off x="1137208" y="8214458"/>
            <a:ext cx="5257800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44445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2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6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3.企业认证：</a:t>
            </a:r>
            <a:r>
              <a:rPr sz="14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完成企业用户注册后，3</a:t>
            </a:r>
            <a:r>
              <a:rPr sz="1400" kern="0" spc="-4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秒后自动跳转到企业认证</a:t>
            </a:r>
            <a:r>
              <a:rPr sz="1400" kern="0" spc="-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页面，</a:t>
            </a:r>
            <a:endParaRPr sz="14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ts val="3119"/>
              </a:lnSpc>
              <a:tabLst/>
            </a:pP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填写企业名称，点击预计开通服务“进口商品数据”，点击下</a:t>
            </a:r>
            <a:r>
              <a:rPr sz="14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一步，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20" name="textbox 20"/>
          <p:cNvSpPr/>
          <p:nvPr/>
        </p:nvSpPr>
        <p:spPr>
          <a:xfrm>
            <a:off x="2585854" y="6035138"/>
            <a:ext cx="2409189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2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4</a:t>
            </a:r>
            <a:r>
              <a:rPr sz="1000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                           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5</a:t>
            </a:r>
            <a:endParaRPr sz="1000" dirty="0">
              <a:latin typeface="SimSun"/>
              <a:ea typeface="SimSun"/>
              <a:cs typeface="SimSun"/>
            </a:endParaRPr>
          </a:p>
        </p:txBody>
      </p:sp>
      <p:sp>
        <p:nvSpPr>
          <p:cNvPr id="22" name="textbox 22"/>
          <p:cNvSpPr/>
          <p:nvPr/>
        </p:nvSpPr>
        <p:spPr>
          <a:xfrm>
            <a:off x="1138634" y="9281368"/>
            <a:ext cx="659130" cy="20383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28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97000"/>
              </a:lnSpc>
              <a:tabLst/>
            </a:pPr>
            <a:r>
              <a:rPr sz="1200" kern="0" spc="-1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如图</a:t>
            </a:r>
            <a:r>
              <a:rPr sz="1200" kern="0" spc="-1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200" kern="0" spc="-1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7。</a:t>
            </a:r>
            <a:endParaRPr sz="1200" dirty="0">
              <a:latin typeface="SimSun"/>
              <a:ea typeface="SimSun"/>
              <a:cs typeface="SimSun"/>
            </a:endParaRPr>
          </a:p>
        </p:txBody>
      </p:sp>
      <p:sp>
        <p:nvSpPr>
          <p:cNvPr id="24" name="textbox 24"/>
          <p:cNvSpPr/>
          <p:nvPr/>
        </p:nvSpPr>
        <p:spPr>
          <a:xfrm>
            <a:off x="3669479" y="3657734"/>
            <a:ext cx="241934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1288" y="905256"/>
            <a:ext cx="5358383" cy="2494788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7231380"/>
            <a:ext cx="5218175" cy="2324100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161288" y="4860036"/>
            <a:ext cx="5196839" cy="2115311"/>
          </a:xfrm>
          <a:prstGeom prst="rect">
            <a:avLst/>
          </a:prstGeom>
        </p:spPr>
      </p:pic>
      <p:sp>
        <p:nvSpPr>
          <p:cNvPr id="32" name="textbox 32"/>
          <p:cNvSpPr/>
          <p:nvPr/>
        </p:nvSpPr>
        <p:spPr>
          <a:xfrm>
            <a:off x="1135068" y="3459650"/>
            <a:ext cx="5301615" cy="12954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46985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7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4.上传证照：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点击上传企业营业执照或法人证书，系统自动读取企业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5240" algn="l" rtl="0" eaLnBrk="0">
              <a:lnSpc>
                <a:spcPct val="191000"/>
              </a:lnSpc>
              <a:spcBef>
                <a:spcPts val="18"/>
              </a:spcBef>
              <a:tabLst/>
            </a:pP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名称和统一社会信用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代码，核实信息无误确认后手动补充信息，下一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步后补充联系人信息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，如图</a:t>
            </a:r>
            <a:r>
              <a:rPr sz="1400" kern="0" spc="-1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8-10。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34" name="textbox 34"/>
          <p:cNvSpPr/>
          <p:nvPr/>
        </p:nvSpPr>
        <p:spPr>
          <a:xfrm>
            <a:off x="3669479" y="7025689"/>
            <a:ext cx="241934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2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8</a:t>
            </a:r>
            <a:endParaRPr sz="1000" dirty="0">
              <a:latin typeface="SimSun"/>
              <a:ea typeface="SimSun"/>
              <a:cs typeface="SimSun"/>
            </a:endParaRPr>
          </a:p>
        </p:txBody>
      </p:sp>
      <p:sp>
        <p:nvSpPr>
          <p:cNvPr id="36" name="textbox 36"/>
          <p:cNvSpPr/>
          <p:nvPr/>
        </p:nvSpPr>
        <p:spPr>
          <a:xfrm>
            <a:off x="3669479" y="9601310"/>
            <a:ext cx="241934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2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9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1288" y="4262627"/>
            <a:ext cx="5221223" cy="3902964"/>
          </a:xfrm>
          <a:prstGeom prst="rect">
            <a:avLst/>
          </a:prstGeom>
        </p:spPr>
      </p:pic>
      <p:pic>
        <p:nvPicPr>
          <p:cNvPr id="40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90243" y="891540"/>
            <a:ext cx="5199887" cy="1930907"/>
          </a:xfrm>
          <a:prstGeom prst="rect">
            <a:avLst/>
          </a:prstGeom>
        </p:spPr>
      </p:pic>
      <p:sp>
        <p:nvSpPr>
          <p:cNvPr id="42" name="textbox 42"/>
          <p:cNvSpPr/>
          <p:nvPr/>
        </p:nvSpPr>
        <p:spPr>
          <a:xfrm>
            <a:off x="1123554" y="2865266"/>
            <a:ext cx="5313045" cy="12954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2476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10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27940" algn="l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5.预览下载：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核实自动生成的《企业认证注册登记表》，信息确认后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24765" indent="76200" algn="l" rtl="0" eaLnBrk="0">
              <a:lnSpc>
                <a:spcPct val="191000"/>
              </a:lnSpc>
              <a:spcBef>
                <a:spcPts val="16"/>
              </a:spcBef>
              <a:tabLst/>
            </a:pP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“在线打印”登记表，加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盖企业公章并由法定代表人签字后再上传注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册登记表扫描件。如图</a:t>
            </a:r>
            <a:r>
              <a:rPr sz="1400" kern="0" spc="-2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11-12。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44" name="textbox 44"/>
          <p:cNvSpPr/>
          <p:nvPr/>
        </p:nvSpPr>
        <p:spPr>
          <a:xfrm>
            <a:off x="3635951" y="8214458"/>
            <a:ext cx="309245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11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1288" y="6621780"/>
            <a:ext cx="5277611" cy="2354579"/>
          </a:xfrm>
          <a:prstGeom prst="rect">
            <a:avLst/>
          </a:prstGeom>
        </p:spPr>
      </p:pic>
      <p:pic>
        <p:nvPicPr>
          <p:cNvPr id="48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885443"/>
            <a:ext cx="5276087" cy="1941576"/>
          </a:xfrm>
          <a:prstGeom prst="rect">
            <a:avLst/>
          </a:prstGeom>
        </p:spPr>
      </p:pic>
      <p:pic>
        <p:nvPicPr>
          <p:cNvPr id="50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161288" y="4052316"/>
            <a:ext cx="5146547" cy="1554479"/>
          </a:xfrm>
          <a:prstGeom prst="rect">
            <a:avLst/>
          </a:prstGeom>
        </p:spPr>
      </p:pic>
      <p:sp>
        <p:nvSpPr>
          <p:cNvPr id="52" name="rect 52"/>
          <p:cNvSpPr/>
          <p:nvPr/>
        </p:nvSpPr>
        <p:spPr>
          <a:xfrm>
            <a:off x="3832859" y="3043428"/>
            <a:ext cx="1632203" cy="315467"/>
          </a:xfrm>
          <a:prstGeom prst="rect">
            <a:avLst/>
          </a:prstGeom>
          <a:solidFill>
            <a:srgbClr val="FFFF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54" name="rect 54"/>
          <p:cNvSpPr/>
          <p:nvPr/>
        </p:nvSpPr>
        <p:spPr>
          <a:xfrm>
            <a:off x="5465063" y="3043428"/>
            <a:ext cx="1043940" cy="315467"/>
          </a:xfrm>
          <a:prstGeom prst="rect">
            <a:avLst/>
          </a:prstGeom>
          <a:solidFill>
            <a:srgbClr val="FFFF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56" name="rect 56"/>
          <p:cNvSpPr/>
          <p:nvPr/>
        </p:nvSpPr>
        <p:spPr>
          <a:xfrm>
            <a:off x="1141476" y="3439668"/>
            <a:ext cx="1068323" cy="315467"/>
          </a:xfrm>
          <a:prstGeom prst="rect">
            <a:avLst/>
          </a:prstGeom>
          <a:solidFill>
            <a:srgbClr val="FFFF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58" name="textbox 58"/>
          <p:cNvSpPr/>
          <p:nvPr/>
        </p:nvSpPr>
        <p:spPr>
          <a:xfrm>
            <a:off x="1137208" y="2865266"/>
            <a:ext cx="5565140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1425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12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6.等待审核：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提交企业认证资料后，</a:t>
            </a:r>
            <a:r>
              <a:rPr sz="1400" kern="0" spc="-4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将以下截图通过</a:t>
            </a:r>
            <a:r>
              <a:rPr sz="1400" kern="0" spc="-33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QQ</a:t>
            </a:r>
            <a:r>
              <a:rPr sz="1400" kern="0" spc="-5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群“286344050</a:t>
            </a:r>
            <a:r>
              <a:rPr sz="1400" kern="0" spc="-52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5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3970" algn="l" rtl="0" eaLnBrk="0">
              <a:lnSpc>
                <a:spcPts val="3119"/>
              </a:lnSpc>
              <a:tabLst/>
            </a:pPr>
            <a:r>
              <a:rPr sz="1400" kern="0" spc="-1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发送给管理员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，待审核通过即完成企业认证流程，如图</a:t>
            </a:r>
            <a:r>
              <a:rPr sz="14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13。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60" name="textbox 60"/>
          <p:cNvSpPr/>
          <p:nvPr/>
        </p:nvSpPr>
        <p:spPr>
          <a:xfrm>
            <a:off x="1135068" y="5638971"/>
            <a:ext cx="5294629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329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13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7.审核通过：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实名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认证资料审核通过后，用户选择“账号登录</a:t>
            </a:r>
            <a:r>
              <a:rPr sz="1400" kern="0" spc="-5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”，输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21"/>
              </a:lnSpc>
              <a:tabLst/>
            </a:pP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入用户名密码登录后，点击“企业后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台”，如图</a:t>
            </a:r>
            <a:r>
              <a:rPr sz="1400" kern="0" spc="-1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14-15。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62" name="textbox 62"/>
          <p:cNvSpPr/>
          <p:nvPr/>
        </p:nvSpPr>
        <p:spPr>
          <a:xfrm>
            <a:off x="3635951" y="9006926"/>
            <a:ext cx="309245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14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600200" y="4245864"/>
            <a:ext cx="4370832" cy="3144011"/>
          </a:xfrm>
          <a:prstGeom prst="rect">
            <a:avLst/>
          </a:prstGeom>
        </p:spPr>
      </p:pic>
      <p:pic>
        <p:nvPicPr>
          <p:cNvPr id="66" name="pictur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894587"/>
            <a:ext cx="5277611" cy="2318004"/>
          </a:xfrm>
          <a:prstGeom prst="rect">
            <a:avLst/>
          </a:prstGeom>
        </p:spPr>
      </p:pic>
      <p:sp>
        <p:nvSpPr>
          <p:cNvPr id="68" name="textbox 68"/>
          <p:cNvSpPr/>
          <p:nvPr/>
        </p:nvSpPr>
        <p:spPr>
          <a:xfrm>
            <a:off x="1135781" y="3261434"/>
            <a:ext cx="5346065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2695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15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8.开通服务：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进入企业后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台后，点击“进口商品数据”的“+详细</a:t>
            </a:r>
            <a:r>
              <a:rPr sz="1400" kern="0" spc="-5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”，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立即开通，如图</a:t>
            </a:r>
            <a:r>
              <a:rPr sz="1400" kern="0" spc="-1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16-17。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70" name="rect 70"/>
          <p:cNvSpPr/>
          <p:nvPr/>
        </p:nvSpPr>
        <p:spPr>
          <a:xfrm>
            <a:off x="1141476" y="8987028"/>
            <a:ext cx="536448" cy="315467"/>
          </a:xfrm>
          <a:prstGeom prst="rect">
            <a:avLst/>
          </a:prstGeom>
          <a:solidFill>
            <a:srgbClr val="FFFF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2" name="rect 72"/>
          <p:cNvSpPr/>
          <p:nvPr/>
        </p:nvSpPr>
        <p:spPr>
          <a:xfrm>
            <a:off x="6062471" y="8590788"/>
            <a:ext cx="356616" cy="315467"/>
          </a:xfrm>
          <a:prstGeom prst="rect">
            <a:avLst/>
          </a:prstGeom>
          <a:solidFill>
            <a:srgbClr val="FFFF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4" name="textbox 74"/>
          <p:cNvSpPr/>
          <p:nvPr/>
        </p:nvSpPr>
        <p:spPr>
          <a:xfrm>
            <a:off x="1136495" y="8412542"/>
            <a:ext cx="5295900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2060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17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9.开通服务：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查看进口商品通报中的服务介绍，分支机构选择“</a:t>
            </a:r>
            <a:r>
              <a:rPr sz="1400" b="1" kern="0" spc="-2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福建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3970" algn="l" rtl="0" eaLnBrk="0">
              <a:lnSpc>
                <a:spcPts val="3119"/>
              </a:lnSpc>
              <a:tabLst/>
            </a:pPr>
            <a:r>
              <a:rPr sz="1400" b="1" kern="0" spc="-8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分中心</a:t>
            </a:r>
            <a:r>
              <a:rPr sz="1400" kern="0" spc="-51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”，企业类型根据实际情况选择，点击“立</a:t>
            </a:r>
            <a:r>
              <a:rPr sz="1400" kern="0" spc="-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即申请”，如图</a:t>
            </a:r>
            <a:r>
              <a:rPr sz="1400" kern="0" spc="-1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18。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pic>
        <p:nvPicPr>
          <p:cNvPr id="76" name="picture 7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732787" y="7616952"/>
            <a:ext cx="4123943" cy="763523"/>
          </a:xfrm>
          <a:prstGeom prst="rect">
            <a:avLst/>
          </a:prstGeom>
        </p:spPr>
      </p:pic>
      <p:sp>
        <p:nvSpPr>
          <p:cNvPr id="78" name="textbox 78"/>
          <p:cNvSpPr/>
          <p:nvPr/>
        </p:nvSpPr>
        <p:spPr>
          <a:xfrm>
            <a:off x="3635951" y="7421990"/>
            <a:ext cx="309245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3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16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790700" y="4251960"/>
            <a:ext cx="4008119" cy="2735579"/>
          </a:xfrm>
          <a:prstGeom prst="rect">
            <a:avLst/>
          </a:prstGeom>
        </p:spPr>
      </p:pic>
      <p:pic>
        <p:nvPicPr>
          <p:cNvPr id="82" name="picture 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741932" y="896111"/>
            <a:ext cx="4091939" cy="2322576"/>
          </a:xfrm>
          <a:prstGeom prst="rect">
            <a:avLst/>
          </a:prstGeom>
        </p:spPr>
      </p:pic>
      <p:sp>
        <p:nvSpPr>
          <p:cNvPr id="84" name="textbox 84"/>
          <p:cNvSpPr/>
          <p:nvPr/>
        </p:nvSpPr>
        <p:spPr>
          <a:xfrm>
            <a:off x="1138634" y="3261434"/>
            <a:ext cx="5298440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09520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18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22859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10.开通服务：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通过阅读“进口商品信息服务协议——费用支付（目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前免费）”两步，即可开通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，如图</a:t>
            </a:r>
            <a:r>
              <a:rPr sz="1400" kern="0" spc="-2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19-21。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pic>
        <p:nvPicPr>
          <p:cNvPr id="86" name="picture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165860" y="7296912"/>
            <a:ext cx="2505456" cy="1421891"/>
          </a:xfrm>
          <a:prstGeom prst="rect">
            <a:avLst/>
          </a:prstGeom>
        </p:spPr>
      </p:pic>
      <p:pic>
        <p:nvPicPr>
          <p:cNvPr id="88" name="picture 8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3767328" y="7278623"/>
            <a:ext cx="2359151" cy="1438656"/>
          </a:xfrm>
          <a:prstGeom prst="rect">
            <a:avLst/>
          </a:prstGeom>
        </p:spPr>
      </p:pic>
      <p:sp>
        <p:nvSpPr>
          <p:cNvPr id="90" name="textbox 90"/>
          <p:cNvSpPr/>
          <p:nvPr/>
        </p:nvSpPr>
        <p:spPr>
          <a:xfrm>
            <a:off x="1148976" y="9083268"/>
            <a:ext cx="5287645" cy="21145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6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11.进入系统：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服务开通后，即可进入“进口商品数据通报平台”首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92" name="textbox 92"/>
          <p:cNvSpPr/>
          <p:nvPr/>
        </p:nvSpPr>
        <p:spPr>
          <a:xfrm>
            <a:off x="1140061" y="9479468"/>
            <a:ext cx="1101089" cy="20383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28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90000"/>
              </a:lnSpc>
              <a:tabLst/>
            </a:pPr>
            <a:r>
              <a:rPr sz="1300" kern="0" spc="-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页，如图</a:t>
            </a:r>
            <a:r>
              <a:rPr sz="13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300" kern="0" spc="-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22。</a:t>
            </a:r>
            <a:endParaRPr sz="1300" dirty="0">
              <a:latin typeface="SimSun"/>
              <a:ea typeface="SimSun"/>
              <a:cs typeface="SimSun"/>
            </a:endParaRPr>
          </a:p>
        </p:txBody>
      </p:sp>
      <p:sp>
        <p:nvSpPr>
          <p:cNvPr id="94" name="textbox 94"/>
          <p:cNvSpPr/>
          <p:nvPr/>
        </p:nvSpPr>
        <p:spPr>
          <a:xfrm>
            <a:off x="2386161" y="8808842"/>
            <a:ext cx="309245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20</a:t>
            </a:r>
            <a:endParaRPr sz="1000" dirty="0">
              <a:latin typeface="SimSun"/>
              <a:ea typeface="SimSun"/>
              <a:cs typeface="SimSun"/>
            </a:endParaRPr>
          </a:p>
        </p:txBody>
      </p:sp>
      <p:sp>
        <p:nvSpPr>
          <p:cNvPr id="96" name="textbox 96"/>
          <p:cNvSpPr/>
          <p:nvPr/>
        </p:nvSpPr>
        <p:spPr>
          <a:xfrm>
            <a:off x="3635951" y="7025689"/>
            <a:ext cx="309245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19</a:t>
            </a:r>
            <a:endParaRPr sz="1000" dirty="0">
              <a:latin typeface="SimSun"/>
              <a:ea typeface="SimSun"/>
              <a:cs typeface="SimSun"/>
            </a:endParaRPr>
          </a:p>
        </p:txBody>
      </p:sp>
      <p:sp>
        <p:nvSpPr>
          <p:cNvPr id="98" name="textbox 98"/>
          <p:cNvSpPr/>
          <p:nvPr/>
        </p:nvSpPr>
        <p:spPr>
          <a:xfrm>
            <a:off x="4887081" y="8808842"/>
            <a:ext cx="307340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21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4336" y="5888735"/>
            <a:ext cx="5266943" cy="2828544"/>
          </a:xfrm>
          <a:prstGeom prst="rect">
            <a:avLst/>
          </a:prstGeom>
        </p:spPr>
      </p:pic>
      <p:pic>
        <p:nvPicPr>
          <p:cNvPr id="102" name="picture 1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478280" y="768095"/>
            <a:ext cx="4611623" cy="2881884"/>
          </a:xfrm>
          <a:prstGeom prst="rect">
            <a:avLst/>
          </a:prstGeom>
        </p:spPr>
      </p:pic>
      <p:sp>
        <p:nvSpPr>
          <p:cNvPr id="104" name="rect 104"/>
          <p:cNvSpPr/>
          <p:nvPr/>
        </p:nvSpPr>
        <p:spPr>
          <a:xfrm>
            <a:off x="1141476" y="5420868"/>
            <a:ext cx="1591055" cy="315467"/>
          </a:xfrm>
          <a:prstGeom prst="rect">
            <a:avLst/>
          </a:prstGeom>
          <a:solidFill>
            <a:srgbClr val="FFFF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06" name="rect 106"/>
          <p:cNvSpPr/>
          <p:nvPr/>
        </p:nvSpPr>
        <p:spPr>
          <a:xfrm>
            <a:off x="2732532" y="5420868"/>
            <a:ext cx="640079" cy="315467"/>
          </a:xfrm>
          <a:prstGeom prst="rect">
            <a:avLst/>
          </a:prstGeom>
          <a:solidFill>
            <a:srgbClr val="FFFF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08" name="rect 108"/>
          <p:cNvSpPr/>
          <p:nvPr/>
        </p:nvSpPr>
        <p:spPr>
          <a:xfrm>
            <a:off x="4194048" y="5024628"/>
            <a:ext cx="1271015" cy="315467"/>
          </a:xfrm>
          <a:prstGeom prst="rect">
            <a:avLst/>
          </a:prstGeom>
          <a:solidFill>
            <a:srgbClr val="FFFF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10" name="rect 110"/>
          <p:cNvSpPr/>
          <p:nvPr/>
        </p:nvSpPr>
        <p:spPr>
          <a:xfrm>
            <a:off x="5465063" y="5024628"/>
            <a:ext cx="955548" cy="315467"/>
          </a:xfrm>
          <a:prstGeom prst="rect">
            <a:avLst/>
          </a:prstGeom>
          <a:solidFill>
            <a:srgbClr val="FFFF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12" name="textbox 112"/>
          <p:cNvSpPr/>
          <p:nvPr/>
        </p:nvSpPr>
        <p:spPr>
          <a:xfrm>
            <a:off x="1136495" y="3657734"/>
            <a:ext cx="5298440" cy="208724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206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22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4604" algn="l" rtl="0" eaLnBrk="0">
              <a:lnSpc>
                <a:spcPct val="87000"/>
              </a:lnSpc>
              <a:spcBef>
                <a:spcPts val="1105"/>
              </a:spcBef>
              <a:tabLst/>
            </a:pPr>
            <a:r>
              <a:rPr sz="1400" b="1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二、进口商品信息填报</a:t>
            </a: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流程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indent="12064" algn="l" rtl="0" eaLnBrk="0">
              <a:lnSpc>
                <a:spcPct val="185000"/>
              </a:lnSpc>
              <a:spcBef>
                <a:spcPts val="179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1.在线添加-填报进口商信息：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进口商是进口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商品的责任主体，因此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需先填报所有进口商信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息。进口商只需填报一次，后续产品信息的填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写直接选择进口商即可，填报如图</a:t>
            </a:r>
            <a:r>
              <a:rPr sz="1400" kern="0" spc="-2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23。</a:t>
            </a:r>
            <a:r>
              <a:rPr sz="1400" b="1" kern="0" spc="-1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(注意：发证时间为</a:t>
            </a:r>
            <a:r>
              <a:rPr sz="1400" b="1" kern="0" spc="-2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营业执照</a:t>
            </a:r>
            <a:r>
              <a:rPr sz="1400" kern="0" spc="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b="1" kern="0" spc="-1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盖章处日期，不是成立日期)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14" name="textbox 114"/>
          <p:cNvSpPr/>
          <p:nvPr/>
        </p:nvSpPr>
        <p:spPr>
          <a:xfrm>
            <a:off x="1137208" y="8808842"/>
            <a:ext cx="5288915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1425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23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3334" algn="l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2.在线添加-填报产品信息：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填写产品的基本信息、原文信息（应使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用原产国语言填写</a:t>
            </a:r>
            <a:r>
              <a:rPr sz="1400" kern="0" spc="-1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），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提交后即完成填报，如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4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24-25。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1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5860" y="932688"/>
            <a:ext cx="5262371" cy="2633471"/>
          </a:xfrm>
          <a:prstGeom prst="rect">
            <a:avLst/>
          </a:prstGeom>
        </p:spPr>
      </p:pic>
      <p:pic>
        <p:nvPicPr>
          <p:cNvPr id="118" name="picture 1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3890771"/>
            <a:ext cx="5276087" cy="2272284"/>
          </a:xfrm>
          <a:prstGeom prst="rect">
            <a:avLst/>
          </a:prstGeom>
        </p:spPr>
      </p:pic>
      <p:sp>
        <p:nvSpPr>
          <p:cNvPr id="120" name="textbox 120"/>
          <p:cNvSpPr/>
          <p:nvPr/>
        </p:nvSpPr>
        <p:spPr>
          <a:xfrm>
            <a:off x="1138634" y="6233221"/>
            <a:ext cx="5343525" cy="129603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0952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25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3334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3.申请凭证：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填报完产品（数据状态正常）即可申请凭证，点击“产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indent="11429" algn="l" rtl="0" eaLnBrk="0">
              <a:lnSpc>
                <a:spcPct val="191000"/>
              </a:lnSpc>
              <a:spcBef>
                <a:spcPts val="22"/>
              </a:spcBef>
              <a:tabLst/>
            </a:pP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品管理”中的“通报凭证列表”，选择一条数据，点击“申请凭证”，</a:t>
            </a:r>
            <a:r>
              <a:rPr sz="1400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如图</a:t>
            </a:r>
            <a:r>
              <a:rPr sz="1400" kern="0" spc="-2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26。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22" name="textbox 122"/>
          <p:cNvSpPr/>
          <p:nvPr/>
        </p:nvSpPr>
        <p:spPr>
          <a:xfrm>
            <a:off x="3635951" y="3657734"/>
            <a:ext cx="309245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24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2022-01-27T08:54:29Z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wqlLaW5nc29mdCBQREYgdG8gV1BTIDExMA</vt:lpwstr>
  </property>
  <property fmtid="{D5CDD505-2E9C-101B-9397-08002B2CF9AE}" pid="3" name="Created">
    <vt:filetime>2025-06-18T14:28:10</vt:filetime>
  </property>
</Properties>
</file>