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2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7560005" cy="1069200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8" Type="http://schemas.openxmlformats.org/officeDocument/2006/relationships/slide" Target="slides/slide7.xml"/><Relationship Id="rId7" Type="http://schemas.openxmlformats.org/officeDocument/2006/relationships/slide" Target="slides/slide6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15" Type="http://schemas.openxmlformats.org/officeDocument/2006/relationships/viewProps" Target="viewProps.xml"/><Relationship Id="rId14" Type="http://schemas.openxmlformats.org/officeDocument/2006/relationships/tableStyles" Target="tableStyles.xml"/><Relationship Id="rId13" Type="http://schemas.openxmlformats.org/officeDocument/2006/relationships/presProps" Target="presProps.xml"/><Relationship Id="rId12" Type="http://schemas.openxmlformats.org/officeDocument/2006/relationships/slide" Target="slides/slide11.xml"/><Relationship Id="rId11" Type="http://schemas.openxmlformats.org/officeDocument/2006/relationships/slide" Target="slides/slide10.xml"/><Relationship Id="rId10" Type="http://schemas.openxmlformats.org/officeDocument/2006/relationships/slide" Target="slides/slide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hyperlink" Target="https://www.gds.org.c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/>
          <p:nvPr/>
        </p:nvSpPr>
        <p:spPr>
          <a:xfrm>
            <a:off x="1137921" y="960447"/>
            <a:ext cx="5474970" cy="260032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6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23644" algn="l" rtl="0" eaLnBrk="0">
              <a:lnSpc>
                <a:spcPct val="87000"/>
              </a:lnSpc>
              <a:tabLst/>
            </a:pPr>
            <a:r>
              <a:rPr sz="1400" b="1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系统成员进口商品信息申报操作流</a:t>
            </a: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程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indent="353695" algn="l" rtl="0" eaLnBrk="0">
              <a:lnSpc>
                <a:spcPct val="185000"/>
              </a:lnSpc>
              <a:spcBef>
                <a:spcPts val="172"/>
              </a:spcBef>
              <a:tabLst/>
            </a:pP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依法取得营业执照和相关合法经营资质证明者，包括进口商、代</a:t>
            </a:r>
            <a:r>
              <a:rPr sz="14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理商、经销商、批发商、零售商等进口商品相关经营主体均可录入进</a:t>
            </a:r>
            <a:r>
              <a:rPr sz="1400" kern="0" spc="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口商品信息。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ct val="87000"/>
              </a:lnSpc>
              <a:spcBef>
                <a:spcPts val="1529"/>
              </a:spcBef>
              <a:tabLst/>
            </a:pPr>
            <a:r>
              <a:rPr sz="1400" b="1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一、商品条码系统成员加入流</a:t>
            </a: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程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04139" indent="-80644" algn="l" rtl="0" eaLnBrk="0">
              <a:lnSpc>
                <a:spcPct val="183000"/>
              </a:lnSpc>
              <a:spcBef>
                <a:spcPts val="178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1.登录平台：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使用条码卡卡号、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密码登录“</a:t>
            </a:r>
            <a:r>
              <a:rPr sz="1400" kern="0" spc="-5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中国商品信息服务平台</a:t>
            </a:r>
            <a:r>
              <a:rPr sz="1400" kern="0" spc="-5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</a:t>
            </a:r>
            <a:r>
              <a:rPr sz="14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（</a:t>
            </a:r>
            <a:r>
              <a:rPr sz="14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  <a:hlinkClick xmlns:r="http://schemas.openxmlformats.org/officeDocument/2006/relationships" r:id="rId2" tooltip="">
                  <a:extLst>
                    <a:ext uri="{DAF060AB-1E55-43B9-8AAB-6FB025537F2F}">
                      <wpsdc:hlinkClr xmlns:wpsdc="http://www.wps.cn/officeDocument/2017/drawingmlCustomData" val="000000"/>
                      <wpsdc:folHlinkClr xmlns:wpsdc="http://www.wps.cn/officeDocument/2017/drawingmlCustomData" val="000000"/>
                      <wpsdc:hlinkUnderline xmlns:wpsdc="http://www.wps.cn/officeDocument/2017/drawingmlCustomData" val="0"/>
                    </a:ext>
                  </a:extLst>
                </a:hlinkClick>
              </a:rPr>
              <a:t>www.gds.org.cn</a:t>
            </a:r>
            <a:r>
              <a:rPr sz="1400" kern="0" spc="-2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），</a:t>
            </a:r>
            <a:r>
              <a:rPr sz="14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点击“企业后台”，如图</a:t>
            </a:r>
            <a:r>
              <a:rPr sz="1400" kern="0" spc="-1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1-3。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6475476"/>
            <a:ext cx="5277611" cy="244906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161288" y="3723132"/>
            <a:ext cx="5277611" cy="2406395"/>
          </a:xfrm>
          <a:prstGeom prst="rect">
            <a:avLst/>
          </a:prstGeom>
        </p:spPr>
      </p:pic>
      <p:sp>
        <p:nvSpPr>
          <p:cNvPr id="8" name="textbox 8"/>
          <p:cNvSpPr/>
          <p:nvPr/>
        </p:nvSpPr>
        <p:spPr>
          <a:xfrm>
            <a:off x="3683533" y="6241148"/>
            <a:ext cx="210184" cy="1397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66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94000"/>
              </a:lnSpc>
              <a:tabLst/>
            </a:pPr>
            <a:r>
              <a:rPr sz="8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8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8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</a:t>
            </a:r>
            <a:endParaRPr sz="800" dirty="0">
              <a:latin typeface="SimSun"/>
              <a:ea typeface="SimSun"/>
              <a:cs typeface="SimSun"/>
            </a:endParaRPr>
          </a:p>
        </p:txBody>
      </p:sp>
      <p:sp>
        <p:nvSpPr>
          <p:cNvPr id="10" name="textbox 10"/>
          <p:cNvSpPr/>
          <p:nvPr/>
        </p:nvSpPr>
        <p:spPr>
          <a:xfrm>
            <a:off x="3683533" y="9014866"/>
            <a:ext cx="210184" cy="1397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662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94000"/>
              </a:lnSpc>
              <a:tabLst/>
            </a:pPr>
            <a:r>
              <a:rPr sz="8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800" kern="0" spc="-1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8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</a:t>
            </a:r>
            <a:endParaRPr sz="8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4336" y="5291327"/>
            <a:ext cx="5266943" cy="3035808"/>
          </a:xfrm>
          <a:prstGeom prst="rect">
            <a:avLst/>
          </a:prstGeom>
        </p:spPr>
      </p:pic>
      <p:pic>
        <p:nvPicPr>
          <p:cNvPr id="80" name="picture 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891540"/>
            <a:ext cx="5276087" cy="2921508"/>
          </a:xfrm>
          <a:prstGeom prst="rect">
            <a:avLst/>
          </a:prstGeom>
        </p:spPr>
      </p:pic>
      <p:sp>
        <p:nvSpPr>
          <p:cNvPr id="82" name="textbox 82"/>
          <p:cNvSpPr/>
          <p:nvPr/>
        </p:nvSpPr>
        <p:spPr>
          <a:xfrm>
            <a:off x="1135068" y="3855818"/>
            <a:ext cx="5363845" cy="129476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329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20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11.批量上传-补充数据：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补充进口商营业执照、产品图片等附件信息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。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indent="10160" algn="l" rtl="0" eaLnBrk="0">
              <a:lnSpc>
                <a:spcPct val="191000"/>
              </a:lnSpc>
              <a:spcBef>
                <a:spcPts val="12"/>
              </a:spcBef>
              <a:tabLst/>
            </a:pPr>
            <a:r>
              <a:rPr sz="14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需在“进品商列表”“产品列表”分别补充营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业执照图片和产品图片，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才可完成数据的提交，如图</a:t>
            </a:r>
            <a:r>
              <a:rPr sz="14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21。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84" name="textbox 84"/>
          <p:cNvSpPr/>
          <p:nvPr/>
        </p:nvSpPr>
        <p:spPr>
          <a:xfrm>
            <a:off x="1135068" y="8412542"/>
            <a:ext cx="5301615" cy="12954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329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21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26034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12.原文纠错：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平台中相同商品条码，如进口商不同，是可以不同数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27940" indent="-15240" algn="l" rtl="0" eaLnBrk="0">
              <a:lnSpc>
                <a:spcPct val="191000"/>
              </a:lnSpc>
              <a:spcBef>
                <a:spcPts val="16"/>
              </a:spcBef>
              <a:tabLst/>
            </a:pP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据的，但其“原文信息”部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分共享，即第一个用户提交了此商品条码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的原文信息，第二个用户（或更多）无需录入，直接引入。 原文纠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5860" y="1728216"/>
            <a:ext cx="5266943" cy="3026664"/>
          </a:xfrm>
          <a:prstGeom prst="rect">
            <a:avLst/>
          </a:prstGeom>
        </p:spPr>
      </p:pic>
      <p:sp>
        <p:nvSpPr>
          <p:cNvPr id="88" name="textbox 88"/>
          <p:cNvSpPr/>
          <p:nvPr/>
        </p:nvSpPr>
        <p:spPr>
          <a:xfrm>
            <a:off x="1135781" y="960447"/>
            <a:ext cx="5299709" cy="6000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028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3000"/>
              </a:lnSpc>
              <a:tabLst/>
            </a:pP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错是第二个用户（或更多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）如发现共享的原文信息错误，可以提交纠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错，经管理员审核后生效，</a:t>
            </a:r>
            <a:r>
              <a:rPr sz="14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如图22。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90" name="textbox 90"/>
          <p:cNvSpPr/>
          <p:nvPr/>
        </p:nvSpPr>
        <p:spPr>
          <a:xfrm>
            <a:off x="3635951" y="4846369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22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4336" y="3864864"/>
            <a:ext cx="5303519" cy="311505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894587"/>
            <a:ext cx="5277611" cy="2318004"/>
          </a:xfrm>
          <a:prstGeom prst="rect">
            <a:avLst/>
          </a:prstGeom>
        </p:spPr>
      </p:pic>
      <p:sp>
        <p:nvSpPr>
          <p:cNvPr id="16" name="textbox 16"/>
          <p:cNvSpPr/>
          <p:nvPr/>
        </p:nvSpPr>
        <p:spPr>
          <a:xfrm>
            <a:off x="1137921" y="7025689"/>
            <a:ext cx="547624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4381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2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4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970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3.开通服务</a:t>
            </a:r>
            <a:r>
              <a:rPr sz="14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：查看进口商品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通报中的服务介绍，选择“福建分中心”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分支机构和您的企业类型后，点击“立即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申请”，如图</a:t>
            </a:r>
            <a:r>
              <a:rPr sz="1400" kern="0" spc="-2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5。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18" name="textbox 18"/>
          <p:cNvSpPr/>
          <p:nvPr/>
        </p:nvSpPr>
        <p:spPr>
          <a:xfrm>
            <a:off x="1137921" y="3269348"/>
            <a:ext cx="5109845" cy="47751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0665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57779" algn="l" rtl="0" eaLnBrk="0">
              <a:lnSpc>
                <a:spcPct val="94000"/>
              </a:lnSpc>
              <a:tabLst/>
            </a:pPr>
            <a:r>
              <a:rPr sz="8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8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8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</a:t>
            </a:r>
            <a:endParaRPr sz="800" dirty="0">
              <a:latin typeface="SimSun"/>
              <a:ea typeface="SimSun"/>
              <a:cs typeface="SimSun"/>
            </a:endParaRPr>
          </a:p>
          <a:p>
            <a:pPr algn="l" rtl="0" eaLnBrk="0">
              <a:lnSpc>
                <a:spcPct val="111000"/>
              </a:lnSpc>
              <a:tabLst/>
            </a:pPr>
            <a:endParaRPr sz="9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87000"/>
              </a:lnSpc>
              <a:spcBef>
                <a:spcPts val="1"/>
              </a:spcBef>
              <a:tabLst/>
            </a:pPr>
            <a:r>
              <a:rPr sz="1400" b="1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2.开通服务：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进入平台后，点击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“进口数据”开通服务，如图</a:t>
            </a:r>
            <a:r>
              <a:rPr sz="1400" kern="0" spc="-3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4。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205483" y="5045964"/>
            <a:ext cx="5163311" cy="3520440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5860" y="960119"/>
            <a:ext cx="5234939" cy="2980944"/>
          </a:xfrm>
          <a:prstGeom prst="rect">
            <a:avLst/>
          </a:prstGeom>
        </p:spPr>
      </p:pic>
      <p:sp>
        <p:nvSpPr>
          <p:cNvPr id="24" name="textbox 24"/>
          <p:cNvSpPr/>
          <p:nvPr/>
        </p:nvSpPr>
        <p:spPr>
          <a:xfrm>
            <a:off x="1135068" y="4053902"/>
            <a:ext cx="5300345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46985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5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4.开通服务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：通过阅读“进口商品信息服务协议——费用支付（</a:t>
            </a:r>
            <a:r>
              <a:rPr sz="1400" kern="0" spc="-3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b="1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目前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7145" algn="l" rtl="0" eaLnBrk="0">
              <a:lnSpc>
                <a:spcPts val="3121"/>
              </a:lnSpc>
              <a:tabLst/>
            </a:pPr>
            <a:r>
              <a:rPr sz="1400" b="1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免费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）”两步，即可开通，如图</a:t>
            </a:r>
            <a:r>
              <a:rPr sz="1400" kern="0" spc="-2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6-8。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26" name="textbox 26"/>
          <p:cNvSpPr/>
          <p:nvPr/>
        </p:nvSpPr>
        <p:spPr>
          <a:xfrm>
            <a:off x="3669479" y="8610759"/>
            <a:ext cx="241934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6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81100" y="3491484"/>
            <a:ext cx="5215127" cy="3076955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261872" y="914400"/>
            <a:ext cx="5077968" cy="1487423"/>
          </a:xfrm>
          <a:prstGeom prst="rect">
            <a:avLst/>
          </a:prstGeom>
        </p:spPr>
      </p:pic>
      <p:sp>
        <p:nvSpPr>
          <p:cNvPr id="32" name="textbox 32"/>
          <p:cNvSpPr/>
          <p:nvPr/>
        </p:nvSpPr>
        <p:spPr>
          <a:xfrm>
            <a:off x="1138634" y="2468966"/>
            <a:ext cx="5256529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526539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7</a:t>
            </a:r>
            <a:r>
              <a:rPr sz="10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                          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8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5.进入系统：</a:t>
            </a:r>
            <a:r>
              <a:rPr sz="1400" kern="0" spc="-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服务开通后，即可进入“进口</a:t>
            </a:r>
            <a:r>
              <a:rPr sz="1400" kern="0" spc="-1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商品数据通报平台”首页，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如图</a:t>
            </a:r>
            <a:r>
              <a:rPr sz="1400" kern="0" spc="-2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9。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34" name="textbox 34"/>
          <p:cNvSpPr/>
          <p:nvPr/>
        </p:nvSpPr>
        <p:spPr>
          <a:xfrm>
            <a:off x="3669479" y="6629522"/>
            <a:ext cx="241934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9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4336" y="2517648"/>
            <a:ext cx="5266943" cy="2834639"/>
          </a:xfrm>
          <a:prstGeom prst="rect">
            <a:avLst/>
          </a:prstGeom>
        </p:spPr>
      </p:pic>
      <p:pic>
        <p:nvPicPr>
          <p:cNvPr id="38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5860" y="6483096"/>
            <a:ext cx="5262371" cy="2633471"/>
          </a:xfrm>
          <a:prstGeom prst="rect">
            <a:avLst/>
          </a:prstGeom>
        </p:spPr>
      </p:pic>
      <p:sp>
        <p:nvSpPr>
          <p:cNvPr id="40" name="textbox 40"/>
          <p:cNvSpPr/>
          <p:nvPr/>
        </p:nvSpPr>
        <p:spPr>
          <a:xfrm>
            <a:off x="1138634" y="960447"/>
            <a:ext cx="5296534" cy="141731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760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7000"/>
              </a:lnSpc>
              <a:tabLst/>
            </a:pPr>
            <a:r>
              <a:rPr sz="1400" b="1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二、进口商品信息填报</a:t>
            </a: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流程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4604" indent="8254" algn="l" rtl="0" eaLnBrk="0">
              <a:lnSpc>
                <a:spcPct val="185000"/>
              </a:lnSpc>
              <a:spcBef>
                <a:spcPts val="172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1.在线添加-填报进口商信息：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进口商是进口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商品的责任主体，因此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需先填报所有进口商信息。进口商只需填报一次，后续产品信息的填</a:t>
            </a:r>
            <a:r>
              <a:rPr sz="1400" kern="0" spc="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写直接选择进口商即可，填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报如图</a:t>
            </a:r>
            <a:r>
              <a:rPr sz="1400" kern="0" spc="-2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10。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42" name="textbox 42"/>
          <p:cNvSpPr/>
          <p:nvPr/>
        </p:nvSpPr>
        <p:spPr>
          <a:xfrm>
            <a:off x="1135781" y="5440753"/>
            <a:ext cx="5285104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2695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10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2.在线添加-填报产品信息：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填写产品的基本信息，其中包括原文（原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产国语言）信息，提交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后即完成填报，如图 11-12。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44" name="textbox 44"/>
          <p:cNvSpPr/>
          <p:nvPr/>
        </p:nvSpPr>
        <p:spPr>
          <a:xfrm>
            <a:off x="3635951" y="9205010"/>
            <a:ext cx="309245" cy="15938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12700" algn="l" rtl="0" eaLnBrk="0">
              <a:lnSpc>
                <a:spcPct val="88000"/>
              </a:lnSpc>
              <a:tabLst/>
            </a:pP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11</a:t>
            </a:r>
            <a:endParaRPr sz="10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918972"/>
            <a:ext cx="5276087" cy="2272283"/>
          </a:xfrm>
          <a:prstGeom prst="rect">
            <a:avLst/>
          </a:prstGeom>
        </p:spPr>
      </p:pic>
      <p:pic>
        <p:nvPicPr>
          <p:cNvPr id="48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4690872"/>
            <a:ext cx="5280659" cy="2258567"/>
          </a:xfrm>
          <a:prstGeom prst="rect">
            <a:avLst/>
          </a:prstGeom>
        </p:spPr>
      </p:pic>
      <p:sp>
        <p:nvSpPr>
          <p:cNvPr id="50" name="textbox 50"/>
          <p:cNvSpPr/>
          <p:nvPr/>
        </p:nvSpPr>
        <p:spPr>
          <a:xfrm>
            <a:off x="1134355" y="7025689"/>
            <a:ext cx="5302250" cy="169100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964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13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4.申请凭证-补充信息：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先确认产品基本信息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是否正确，如需修改，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5240" indent="-2540" algn="l" rtl="0" eaLnBrk="0">
              <a:lnSpc>
                <a:spcPct val="189000"/>
              </a:lnSpc>
              <a:spcBef>
                <a:spcPts val="24"/>
              </a:spcBef>
              <a:tabLst/>
            </a:pP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请点击“产品修改”返回“产品列表”进行操作；再确认国际</a:t>
            </a:r>
            <a:r>
              <a:rPr sz="1400" kern="0" spc="-2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GS1</a:t>
            </a:r>
            <a:r>
              <a:rPr sz="1400" kern="0" spc="-2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原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文信息是否正确，若平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台未自动获取到原文信息，需补传“国际商品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条码证书”；最后根据实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际情况填写凭证用途。如图</a:t>
            </a:r>
            <a:r>
              <a:rPr sz="14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14。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52" name="textbox 52"/>
          <p:cNvSpPr/>
          <p:nvPr/>
        </p:nvSpPr>
        <p:spPr>
          <a:xfrm>
            <a:off x="1138634" y="3261434"/>
            <a:ext cx="5343525" cy="129603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0952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12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3.申请凭证：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填报完产品（数据状态正常）即可申请凭证，点击“产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indent="11429" algn="l" rtl="0" eaLnBrk="0">
              <a:lnSpc>
                <a:spcPct val="191000"/>
              </a:lnSpc>
              <a:spcBef>
                <a:spcPts val="22"/>
              </a:spcBef>
              <a:tabLst/>
            </a:pP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品管理”中的“通报凭证列表”，选择一条数据，点击“申请凭证”，</a:t>
            </a:r>
            <a:r>
              <a:rPr sz="1400" kern="0" spc="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如图</a:t>
            </a:r>
            <a:r>
              <a:rPr sz="1400" kern="0" spc="-1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13。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905256"/>
            <a:ext cx="5216612" cy="3880103"/>
          </a:xfrm>
          <a:prstGeom prst="rect">
            <a:avLst/>
          </a:prstGeom>
        </p:spPr>
      </p:pic>
      <p:pic>
        <p:nvPicPr>
          <p:cNvPr id="56" name="picture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5884164"/>
            <a:ext cx="5280659" cy="2446020"/>
          </a:xfrm>
          <a:prstGeom prst="rect">
            <a:avLst/>
          </a:prstGeom>
        </p:spPr>
      </p:pic>
      <p:sp>
        <p:nvSpPr>
          <p:cNvPr id="58" name="textbox 58"/>
          <p:cNvSpPr/>
          <p:nvPr/>
        </p:nvSpPr>
        <p:spPr>
          <a:xfrm>
            <a:off x="1136495" y="8412542"/>
            <a:ext cx="529844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206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15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6、凭证下载：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完成审核的凭证，企业可在“通报凭证列表”进行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“下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1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载凭证”。如图 1</a:t>
            </a:r>
            <a:r>
              <a:rPr sz="14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6。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60" name="textbox 60"/>
          <p:cNvSpPr/>
          <p:nvPr/>
        </p:nvSpPr>
        <p:spPr>
          <a:xfrm>
            <a:off x="1139347" y="4846369"/>
            <a:ext cx="529717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08885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14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5、申请凭证-等待审核：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用户提交申请后，即完成凭证申请，可等待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3334" algn="l" rtl="0" eaLnBrk="0">
              <a:lnSpc>
                <a:spcPts val="3119"/>
              </a:lnSpc>
              <a:tabLst/>
            </a:pP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管理员审核。如图</a:t>
            </a:r>
            <a:r>
              <a:rPr sz="1400" kern="0" spc="-2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2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5。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1288" y="868680"/>
            <a:ext cx="5280659" cy="2770631"/>
          </a:xfrm>
          <a:prstGeom prst="rect">
            <a:avLst/>
          </a:prstGeom>
        </p:spPr>
      </p:pic>
      <p:pic>
        <p:nvPicPr>
          <p:cNvPr id="64" name="picture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4658867"/>
            <a:ext cx="5280659" cy="2322576"/>
          </a:xfrm>
          <a:prstGeom prst="rect">
            <a:avLst/>
          </a:prstGeom>
        </p:spPr>
      </p:pic>
      <p:sp>
        <p:nvSpPr>
          <p:cNvPr id="66" name="textbox 66"/>
          <p:cNvSpPr/>
          <p:nvPr/>
        </p:nvSpPr>
        <p:spPr>
          <a:xfrm>
            <a:off x="1134355" y="7025689"/>
            <a:ext cx="5230495" cy="129476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964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17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4604" algn="l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8</a:t>
            </a:r>
            <a:r>
              <a:rPr sz="1400" kern="0" spc="-3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b="1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批量上传-下载模板：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若产品数</a:t>
            </a:r>
            <a:r>
              <a:rPr sz="1400" kern="0" spc="-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量多，可采用批量上传进行信息填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3970" indent="-1905" algn="l" rtl="0" eaLnBrk="0">
              <a:lnSpc>
                <a:spcPct val="191000"/>
              </a:lnSpc>
              <a:spcBef>
                <a:spcPts val="12"/>
              </a:spcBef>
              <a:tabLst/>
            </a:pP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报。点击菜单“产品列表”后，点击右侧“下载</a:t>
            </a:r>
            <a:r>
              <a:rPr sz="1400" kern="0" spc="-2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EXCEL</a:t>
            </a:r>
            <a:r>
              <a:rPr sz="1400" kern="0" spc="-2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导入模板</a:t>
            </a:r>
            <a:r>
              <a:rPr sz="1400" kern="0" spc="-5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”，</a:t>
            </a:r>
            <a:r>
              <a:rPr sz="1400" kern="0" spc="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保存至本地，如图 18。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68" name="textbox 68"/>
          <p:cNvSpPr/>
          <p:nvPr/>
        </p:nvSpPr>
        <p:spPr>
          <a:xfrm>
            <a:off x="1135068" y="3657734"/>
            <a:ext cx="5301615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3329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16</a:t>
            </a:r>
            <a:endParaRPr sz="1000" dirty="0">
              <a:latin typeface="SimSun"/>
              <a:ea typeface="SimSun"/>
              <a:cs typeface="SimSun"/>
            </a:endParaRPr>
          </a:p>
          <a:p>
            <a:pPr marL="17145" algn="l" rtl="0" eaLnBrk="0">
              <a:lnSpc>
                <a:spcPct val="83000"/>
              </a:lnSpc>
              <a:spcBef>
                <a:spcPts val="1114"/>
              </a:spcBef>
              <a:tabLst/>
            </a:pPr>
            <a:r>
              <a:rPr sz="1400" b="1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7、商品二维码：</a:t>
            </a: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点击“产品管理”中的“商品二维码”，进行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“点击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4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激活”，即可实现二维码信息展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示。如图</a:t>
            </a:r>
            <a:r>
              <a:rPr sz="1400" kern="0" spc="-20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5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17。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165860" y="932688"/>
            <a:ext cx="5262371" cy="2441447"/>
          </a:xfrm>
          <a:prstGeom prst="rect">
            <a:avLst/>
          </a:prstGeom>
        </p:spPr>
      </p:pic>
      <p:pic>
        <p:nvPicPr>
          <p:cNvPr id="72" name="picture 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161288" y="4099987"/>
            <a:ext cx="5187695" cy="2435592"/>
          </a:xfrm>
          <a:prstGeom prst="rect">
            <a:avLst/>
          </a:prstGeom>
        </p:spPr>
      </p:pic>
      <p:sp>
        <p:nvSpPr>
          <p:cNvPr id="74" name="textbox 74"/>
          <p:cNvSpPr/>
          <p:nvPr/>
        </p:nvSpPr>
        <p:spPr>
          <a:xfrm>
            <a:off x="1138634" y="6629522"/>
            <a:ext cx="5346700" cy="87439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0952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19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r" rtl="0" eaLnBrk="0">
              <a:lnSpc>
                <a:spcPct val="83000"/>
              </a:lnSpc>
              <a:spcBef>
                <a:spcPts val="1115"/>
              </a:spcBef>
              <a:tabLst/>
            </a:pPr>
            <a:r>
              <a:rPr sz="1400" b="1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10.批量上传-上传文档：</a:t>
            </a:r>
            <a:r>
              <a:rPr sz="1400" kern="0" spc="-7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在产品列表中，将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本地模板文件上传至平台，</a:t>
            </a:r>
            <a:endParaRPr sz="1400" dirty="0">
              <a:latin typeface="SimSun"/>
              <a:ea typeface="SimSun"/>
              <a:cs typeface="SimSun"/>
            </a:endParaRPr>
          </a:p>
          <a:p>
            <a:pPr marL="12700" algn="l" rtl="0" eaLnBrk="0">
              <a:lnSpc>
                <a:spcPts val="3119"/>
              </a:lnSpc>
              <a:tabLst/>
            </a:pP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如图</a:t>
            </a:r>
            <a:r>
              <a:rPr sz="1400" kern="0" spc="-2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3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20。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  <p:sp>
        <p:nvSpPr>
          <p:cNvPr id="76" name="textbox 76"/>
          <p:cNvSpPr/>
          <p:nvPr/>
        </p:nvSpPr>
        <p:spPr>
          <a:xfrm>
            <a:off x="1136495" y="3459650"/>
            <a:ext cx="5272404" cy="4857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544"/>
              </a:lnSpc>
              <a:tabLst/>
            </a:pPr>
            <a:endParaRPr sz="100" dirty="0">
              <a:latin typeface="Arial"/>
              <a:ea typeface="Arial"/>
              <a:cs typeface="Arial"/>
            </a:endParaRPr>
          </a:p>
          <a:p>
            <a:pPr marL="2512060" algn="l" rtl="0" eaLnBrk="0">
              <a:lnSpc>
                <a:spcPct val="88000"/>
              </a:lnSpc>
              <a:tabLst/>
            </a:pP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图</a:t>
            </a:r>
            <a:r>
              <a:rPr sz="1000" kern="0" spc="-11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000" kern="0" spc="-6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18</a:t>
            </a:r>
            <a:endParaRPr sz="1000" dirty="0">
              <a:latin typeface="SimSun"/>
              <a:ea typeface="SimSun"/>
              <a:cs typeface="SimSun"/>
            </a:endParaRPr>
          </a:p>
          <a:p>
            <a:pPr algn="l" rtl="0" eaLnBrk="0">
              <a:lnSpc>
                <a:spcPct val="102000"/>
              </a:lnSpc>
              <a:tabLst/>
            </a:pPr>
            <a:endParaRPr sz="900" dirty="0">
              <a:latin typeface="Arial"/>
              <a:ea typeface="Arial"/>
              <a:cs typeface="Arial"/>
            </a:endParaRPr>
          </a:p>
          <a:p>
            <a:pPr algn="r" rtl="0" eaLnBrk="0">
              <a:lnSpc>
                <a:spcPct val="87000"/>
              </a:lnSpc>
              <a:spcBef>
                <a:spcPts val="3"/>
              </a:spcBef>
              <a:tabLst/>
            </a:pPr>
            <a:r>
              <a:rPr sz="1400" b="1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9.批量上传-填写表格：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用户按照表格属性要求填写后保存，如图</a:t>
            </a:r>
            <a:r>
              <a:rPr sz="1400" kern="0" spc="-29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 </a:t>
            </a:r>
            <a:r>
              <a:rPr sz="1400" kern="0" spc="-80" dirty="0">
                <a:solidFill>
                  <a:srgbClr val="000000">
                    <a:alpha val="100000"/>
                  </a:srgbClr>
                </a:solidFill>
                <a:latin typeface="SimSun"/>
                <a:ea typeface="SimSun"/>
                <a:cs typeface="SimSun"/>
              </a:rPr>
              <a:t>19。</a:t>
            </a:r>
            <a:endParaRPr sz="1400" dirty="0">
              <a:latin typeface="SimSun"/>
              <a:ea typeface="SimSun"/>
              <a:cs typeface="SimSu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2022-01-27T09:00:27Z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wqlLaW5nc29mdCBQREYgdG8gV1BTIDExMA</vt:lpwstr>
  </property>
  <property fmtid="{D5CDD505-2E9C-101B-9397-08002B2CF9AE}" pid="3" name="Created">
    <vt:filetime>2025-06-18T14:27:45</vt:filetime>
  </property>
</Properties>
</file>