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2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7775994" cy="1090800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presProps" Target="presProps.xml"/><Relationship Id="rId7" Type="http://schemas.openxmlformats.org/officeDocument/2006/relationships/slide" Target="slides/slide6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3" Type="http://schemas.openxmlformats.org/officeDocument/2006/relationships/slide" Target="slides/slide2.xml"/><Relationship Id="rId2" Type="http://schemas.openxmlformats.org/officeDocument/2006/relationships/slide" Target="slides/slide1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/>
          <p:nvPr/>
        </p:nvSpPr>
        <p:spPr>
          <a:xfrm>
            <a:off x="1102777" y="2146336"/>
            <a:ext cx="5606415" cy="349757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9413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3700" kern="0" spc="290" dirty="0">
                <a:solidFill>
                  <a:srgbClr val="EE1D23">
                    <a:alpha val="100000"/>
                  </a:srgbClr>
                </a:solidFill>
                <a:latin typeface="FZXiaoBiaoSong-B05"/>
                <a:ea typeface="FZXiaoBiaoSong-B05"/>
                <a:cs typeface="FZXiaoBiaoSong-B05"/>
              </a:rPr>
              <a:t>国家市场监督管理总局令</a:t>
            </a:r>
            <a:endParaRPr sz="3700" dirty="0">
              <a:latin typeface="FZXiaoBiaoSong-B05"/>
              <a:ea typeface="FZXiaoBiaoSong-B05"/>
              <a:cs typeface="FZXiaoBiaoSong-B05"/>
            </a:endParaRPr>
          </a:p>
          <a:p>
            <a:pPr algn="l" rtl="0" eaLnBrk="0">
              <a:lnSpc>
                <a:spcPct val="108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8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9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9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9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9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2398395" algn="l" rtl="0" eaLnBrk="0">
              <a:lnSpc>
                <a:spcPct val="99000"/>
              </a:lnSpc>
              <a:spcBef>
                <a:spcPts val="451"/>
              </a:spcBef>
              <a:tabLst/>
            </a:pPr>
            <a:r>
              <a:rPr sz="1500" kern="0" spc="-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第</a:t>
            </a:r>
            <a:r>
              <a:rPr sz="1500" kern="0" spc="-14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 </a:t>
            </a:r>
            <a:r>
              <a:rPr sz="1500" kern="0" spc="-80" dirty="0">
                <a:solidFill>
                  <a:srgbClr val="231F20">
                    <a:alpha val="100000"/>
                  </a:srgbClr>
                </a:solidFill>
                <a:latin typeface="Arial"/>
                <a:ea typeface="Arial"/>
                <a:cs typeface="Arial"/>
              </a:rPr>
              <a:t>112</a:t>
            </a:r>
            <a:r>
              <a:rPr sz="1500" kern="0" spc="110" dirty="0">
                <a:solidFill>
                  <a:srgbClr val="231F2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500" kern="0" spc="-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号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algn="l" rtl="0" eaLnBrk="0">
              <a:lnSpc>
                <a:spcPct val="106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6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6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6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762634" algn="l" rtl="0" eaLnBrk="0">
              <a:lnSpc>
                <a:spcPts val="1825"/>
              </a:lnSpc>
              <a:spcBef>
                <a:spcPts val="457"/>
              </a:spcBef>
              <a:tabLst/>
            </a:pP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《组织机构统一社会信用代码管理办法》已经</a:t>
            </a: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2025</a:t>
            </a:r>
            <a:endParaRPr sz="1500" dirty="0">
              <a:latin typeface="Times New Roman"/>
              <a:ea typeface="Times New Roman"/>
              <a:cs typeface="Times New Roman"/>
            </a:endParaRPr>
          </a:p>
          <a:p>
            <a:pPr marL="348615" indent="-635" algn="l" rtl="0" eaLnBrk="0">
              <a:lnSpc>
                <a:spcPct val="167000"/>
              </a:lnSpc>
              <a:tabLst/>
            </a:pPr>
            <a:r>
              <a:rPr sz="1500" kern="0" spc="5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年</a:t>
            </a:r>
            <a:r>
              <a:rPr sz="1500" kern="0" spc="-35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 </a:t>
            </a:r>
            <a:r>
              <a:rPr sz="1500" kern="0" spc="5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12 </a:t>
            </a:r>
            <a:r>
              <a:rPr sz="1500" kern="0" spc="5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月</a:t>
            </a:r>
            <a:r>
              <a:rPr sz="1500" kern="0" spc="5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1</a:t>
            </a:r>
            <a:r>
              <a:rPr sz="1500" kern="0" spc="31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500" kern="0" spc="5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日市场监管总局第</a:t>
            </a:r>
            <a:r>
              <a:rPr sz="1500" kern="0" spc="5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27 </a:t>
            </a:r>
            <a:r>
              <a:rPr sz="1500" kern="0" spc="5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次局务会议通过</a:t>
            </a:r>
            <a:r>
              <a:rPr sz="1500" kern="0" spc="4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，现予公</a:t>
            </a:r>
            <a:r>
              <a:rPr sz="1500" kern="0" spc="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   </a:t>
            </a:r>
            <a:r>
              <a:rPr sz="1500" kern="0" spc="1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布，自</a:t>
            </a:r>
            <a:r>
              <a:rPr sz="1500" kern="0" spc="1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2026</a:t>
            </a:r>
            <a:r>
              <a:rPr sz="1500" kern="0" spc="-9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500" kern="0" spc="1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年</a:t>
            </a:r>
            <a:r>
              <a:rPr sz="1500" kern="0" spc="1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2 </a:t>
            </a:r>
            <a:r>
              <a:rPr sz="1500" kern="0" spc="1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月</a:t>
            </a:r>
            <a:r>
              <a:rPr sz="1500" kern="0" spc="1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1</a:t>
            </a:r>
            <a:r>
              <a:rPr sz="1500" kern="0" spc="28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500" kern="0" spc="1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日起施行。</a:t>
            </a:r>
            <a:endParaRPr sz="1500" dirty="0">
              <a:latin typeface="FZFangSong-Z02"/>
              <a:ea typeface="FZFangSong-Z02"/>
              <a:cs typeface="FZFangSong-Z02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4722800" y="6953853"/>
            <a:ext cx="1253682" cy="877579"/>
          </a:xfrm>
          <a:prstGeom prst="rect">
            <a:avLst/>
          </a:prstGeom>
        </p:spPr>
      </p:pic>
      <p:sp>
        <p:nvSpPr>
          <p:cNvPr id="6" name="textbox 6"/>
          <p:cNvSpPr/>
          <p:nvPr/>
        </p:nvSpPr>
        <p:spPr>
          <a:xfrm>
            <a:off x="4332906" y="8415174"/>
            <a:ext cx="1563369" cy="25780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341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ts val="1825"/>
              </a:lnSpc>
              <a:tabLst/>
            </a:pPr>
            <a:r>
              <a:rPr sz="1500" kern="0" spc="-4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2025</a:t>
            </a:r>
            <a:r>
              <a:rPr sz="1500" kern="0" spc="-9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500" kern="0" spc="-4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年</a:t>
            </a:r>
            <a:r>
              <a:rPr sz="1500" kern="0" spc="-3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 </a:t>
            </a:r>
            <a:r>
              <a:rPr sz="1500" kern="0" spc="-4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12 </a:t>
            </a:r>
            <a:r>
              <a:rPr sz="1500" kern="0" spc="-4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月</a:t>
            </a:r>
            <a:r>
              <a:rPr sz="1500" kern="0" spc="-36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 </a:t>
            </a:r>
            <a:r>
              <a:rPr sz="1500" kern="0" spc="-4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1</a:t>
            </a:r>
            <a:r>
              <a:rPr sz="1500" kern="0" spc="-5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1</a:t>
            </a:r>
            <a:r>
              <a:rPr sz="1500" kern="0" spc="28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500" kern="0" spc="-5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日</a:t>
            </a:r>
            <a:endParaRPr sz="1500" dirty="0">
              <a:latin typeface="FZFangSong-Z02"/>
              <a:ea typeface="FZFangSong-Z02"/>
              <a:cs typeface="FZFangSong-Z02"/>
            </a:endParaRPr>
          </a:p>
        </p:txBody>
      </p:sp>
      <p:sp>
        <p:nvSpPr>
          <p:cNvPr id="8" name="textbox 8"/>
          <p:cNvSpPr/>
          <p:nvPr/>
        </p:nvSpPr>
        <p:spPr>
          <a:xfrm>
            <a:off x="4131901" y="7292864"/>
            <a:ext cx="413384" cy="2520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448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99000"/>
              </a:lnSpc>
              <a:tabLst/>
            </a:pPr>
            <a:r>
              <a:rPr sz="1500" kern="0" spc="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局长</a:t>
            </a:r>
            <a:endParaRPr sz="1500" dirty="0">
              <a:latin typeface="FZFangSong-Z02"/>
              <a:ea typeface="FZFangSong-Z02"/>
              <a:cs typeface="FZFangSong-Z02"/>
            </a:endParaRPr>
          </a:p>
        </p:txBody>
      </p:sp>
      <p:sp>
        <p:nvSpPr>
          <p:cNvPr id="10" name="textbox 10"/>
          <p:cNvSpPr/>
          <p:nvPr/>
        </p:nvSpPr>
        <p:spPr>
          <a:xfrm>
            <a:off x="5914828" y="9715084"/>
            <a:ext cx="614044" cy="1720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9775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74000"/>
              </a:lnSpc>
              <a:tabLst/>
            </a:pPr>
            <a:r>
              <a:rPr sz="1300" kern="0" spc="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—</a:t>
            </a:r>
            <a:r>
              <a:rPr sz="13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 </a:t>
            </a:r>
            <a:r>
              <a:rPr sz="1300" kern="0" spc="0" dirty="0">
                <a:solidFill>
                  <a:srgbClr val="231F20">
                    <a:alpha val="100000"/>
                  </a:srgbClr>
                </a:solidFill>
                <a:latin typeface="Arial"/>
                <a:ea typeface="Arial"/>
                <a:cs typeface="Arial"/>
              </a:rPr>
              <a:t>1</a:t>
            </a:r>
            <a:r>
              <a:rPr sz="1300" kern="0" spc="210" dirty="0">
                <a:solidFill>
                  <a:srgbClr val="231F2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300" kern="0" spc="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—</a:t>
            </a:r>
            <a:endParaRPr sz="1300" dirty="0">
              <a:latin typeface="FZFangSong-Z02"/>
              <a:ea typeface="FZFangSong-Z02"/>
              <a:cs typeface="FZFangSong-Z0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2"/>
          <p:cNvSpPr/>
          <p:nvPr/>
        </p:nvSpPr>
        <p:spPr>
          <a:xfrm>
            <a:off x="1078476" y="2108633"/>
            <a:ext cx="5709920" cy="745934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855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681990" algn="l" rtl="0" eaLnBrk="0">
              <a:lnSpc>
                <a:spcPct val="89000"/>
              </a:lnSpc>
              <a:tabLst/>
            </a:pPr>
            <a:r>
              <a:rPr sz="2000" kern="0" spc="100" dirty="0">
                <a:solidFill>
                  <a:srgbClr val="231F20">
                    <a:alpha val="100000"/>
                  </a:srgbClr>
                </a:solidFill>
                <a:latin typeface="FZXiaoBiaoSong-B05"/>
                <a:ea typeface="FZXiaoBiaoSong-B05"/>
                <a:cs typeface="FZXiaoBiaoSong-B05"/>
              </a:rPr>
              <a:t>组织机构统一社会信用</a:t>
            </a:r>
            <a:r>
              <a:rPr sz="2000" kern="0" spc="90" dirty="0">
                <a:solidFill>
                  <a:srgbClr val="231F20">
                    <a:alpha val="100000"/>
                  </a:srgbClr>
                </a:solidFill>
                <a:latin typeface="FZXiaoBiaoSong-B05"/>
                <a:ea typeface="FZXiaoBiaoSong-B05"/>
                <a:cs typeface="FZXiaoBiaoSong-B05"/>
              </a:rPr>
              <a:t>代码管理办法</a:t>
            </a:r>
            <a:endParaRPr sz="2000" dirty="0">
              <a:latin typeface="FZXiaoBiaoSong-B05"/>
              <a:ea typeface="FZXiaoBiaoSong-B05"/>
              <a:cs typeface="FZXiaoBiaoSong-B05"/>
            </a:endParaRPr>
          </a:p>
          <a:p>
            <a:pPr algn="l" rtl="0" eaLnBrk="0">
              <a:lnSpc>
                <a:spcPct val="105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5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5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13970" indent="403859" algn="l" rtl="0" eaLnBrk="0">
              <a:lnSpc>
                <a:spcPct val="151000"/>
              </a:lnSpc>
              <a:spcBef>
                <a:spcPts val="451"/>
              </a:spcBef>
              <a:tabLst/>
            </a:pP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第一条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为了加强组织机构统一社</a:t>
            </a:r>
            <a:r>
              <a:rPr sz="1500" kern="0" spc="6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会信用代码管理工作，推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动社会信用体系和全国统一大市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场建设，根据《优化营商环境条</a:t>
            </a:r>
            <a:r>
              <a:rPr sz="1500" kern="0" spc="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例》《中华人民共和国市场主体登记管理条例》等行政法规和国务</a:t>
            </a:r>
            <a:r>
              <a:rPr sz="1500" kern="0" spc="1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院有关规定，制定本办法。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20954" indent="396240" algn="l" rtl="0" eaLnBrk="0">
              <a:lnSpc>
                <a:spcPct val="146000"/>
              </a:lnSpc>
              <a:spcBef>
                <a:spcPts val="993"/>
              </a:spcBef>
              <a:tabLst/>
            </a:pP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第二条</a:t>
            </a: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组织机构统一社会信用代码（以下简称统一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代码）</a:t>
            </a:r>
            <a:r>
              <a:rPr sz="1500" kern="0" spc="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的标准制定、码段管理、登记赋码、数据传输、数据校核、</a:t>
            </a:r>
            <a:r>
              <a:rPr sz="1500" kern="0" spc="1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数据共</a:t>
            </a:r>
            <a:r>
              <a:rPr sz="1500" kern="0" spc="-1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享、信息系统建设、数据应用服务等活动，适用本办法。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4604" indent="403225" algn="l" rtl="0" eaLnBrk="0">
              <a:lnSpc>
                <a:spcPct val="137000"/>
              </a:lnSpc>
              <a:spcBef>
                <a:spcPts val="978"/>
              </a:spcBef>
              <a:tabLst/>
            </a:pP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第三条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本办法所称组织机构，是</a:t>
            </a:r>
            <a:r>
              <a:rPr sz="1500" kern="0" spc="6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指依法设立的法人、非法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人组织和个体工商户。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31115" indent="387350" algn="l" rtl="0" eaLnBrk="0">
              <a:lnSpc>
                <a:spcPct val="160000"/>
              </a:lnSpc>
              <a:spcBef>
                <a:spcPts val="174"/>
              </a:spcBef>
              <a:tabLst/>
            </a:pP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本办法所称登记管理部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门，是指依法负责组织机构登记注册</a:t>
            </a:r>
            <a:r>
              <a:rPr sz="1500" kern="0" spc="4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的管理部门。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5240" indent="403225" algn="l" rtl="0" eaLnBrk="0">
              <a:lnSpc>
                <a:spcPct val="157000"/>
              </a:lnSpc>
              <a:spcBef>
                <a:spcPts val="217"/>
              </a:spcBef>
              <a:tabLst/>
            </a:pP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本办法所称统一代码，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是指登记管理部门根据统一代码编码</a:t>
            </a:r>
            <a:r>
              <a:rPr sz="1500" kern="0" spc="13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规则，赋予组织机构在全国范围内唯一的、终身不变的身份标</a:t>
            </a:r>
            <a:r>
              <a:rPr sz="1500" kern="0" spc="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识码。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2700" indent="405765" algn="l" rtl="0" eaLnBrk="0">
              <a:lnSpc>
                <a:spcPct val="162000"/>
              </a:lnSpc>
              <a:spcBef>
                <a:spcPts val="322"/>
              </a:spcBef>
              <a:tabLst/>
            </a:pP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本办法所称统一代码数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据，是指登记管理部门为组织机构办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理登记赋码业务时，依据相关法律、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法规和国家有关规定采集的</a:t>
            </a:r>
            <a:r>
              <a:rPr sz="1500" kern="0" spc="3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数据。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algn="l" rtl="0" eaLnBrk="0">
              <a:lnSpc>
                <a:spcPct val="102000"/>
              </a:lnSpc>
              <a:tabLst/>
            </a:pPr>
            <a:endParaRPr sz="8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ts val="1831"/>
              </a:lnSpc>
              <a:spcBef>
                <a:spcPts val="6"/>
              </a:spcBef>
              <a:tabLst/>
            </a:pP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第四条</a:t>
            </a: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统一代码管理工作应当遵循依法合规、统一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高效、</a:t>
            </a:r>
            <a:endParaRPr sz="1500" dirty="0">
              <a:latin typeface="FZFangSong-Z02"/>
              <a:ea typeface="FZFangSong-Z02"/>
              <a:cs typeface="FZFangSong-Z02"/>
            </a:endParaRPr>
          </a:p>
        </p:txBody>
      </p:sp>
      <p:sp>
        <p:nvSpPr>
          <p:cNvPr id="14" name="textbox 14"/>
          <p:cNvSpPr/>
          <p:nvPr/>
        </p:nvSpPr>
        <p:spPr>
          <a:xfrm>
            <a:off x="1247270" y="9715084"/>
            <a:ext cx="614044" cy="1720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9775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74000"/>
              </a:lnSpc>
              <a:tabLst/>
            </a:pPr>
            <a:r>
              <a:rPr sz="1300" kern="0" spc="4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—</a:t>
            </a:r>
            <a:r>
              <a:rPr sz="1300" kern="0" spc="-5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 </a:t>
            </a:r>
            <a:r>
              <a:rPr sz="1300" kern="0" spc="40" dirty="0">
                <a:solidFill>
                  <a:srgbClr val="231F20">
                    <a:alpha val="100000"/>
                  </a:srgbClr>
                </a:solidFill>
                <a:latin typeface="Arial"/>
                <a:ea typeface="Arial"/>
                <a:cs typeface="Arial"/>
              </a:rPr>
              <a:t>2</a:t>
            </a:r>
            <a:r>
              <a:rPr sz="1300" kern="0" spc="210" dirty="0">
                <a:solidFill>
                  <a:srgbClr val="231F2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300" kern="0" spc="4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—</a:t>
            </a:r>
            <a:endParaRPr sz="1300" dirty="0">
              <a:latin typeface="FZFangSong-Z02"/>
              <a:ea typeface="FZFangSong-Z02"/>
              <a:cs typeface="FZFangSong-Z0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6"/>
          <p:cNvSpPr/>
          <p:nvPr/>
        </p:nvSpPr>
        <p:spPr>
          <a:xfrm>
            <a:off x="1080101" y="1424863"/>
            <a:ext cx="5708015" cy="816483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445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6509" algn="l" rtl="0" eaLnBrk="0">
              <a:lnSpc>
                <a:spcPct val="99000"/>
              </a:lnSpc>
              <a:tabLst/>
            </a:pPr>
            <a:r>
              <a:rPr sz="1500" kern="0" spc="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安全准确、合理使用的原则</a:t>
            </a:r>
            <a:r>
              <a:rPr sz="1500" kern="0" spc="1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2700" indent="403225" algn="l" rtl="0" eaLnBrk="0">
              <a:lnSpc>
                <a:spcPct val="161000"/>
              </a:lnSpc>
              <a:spcBef>
                <a:spcPts val="269"/>
              </a:spcBef>
              <a:tabLst/>
            </a:pP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第五条</a:t>
            </a: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国家市场监督管理总局负责统一代码的标准制定、</a:t>
            </a:r>
            <a:r>
              <a:rPr sz="1500" kern="0" spc="1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码段资源管理、数据共享，组织、指导全</a:t>
            </a:r>
            <a:r>
              <a:rPr sz="1500" kern="0" spc="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国统一代码管理工作。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2700" indent="403859" algn="l" rtl="0" eaLnBrk="0">
              <a:lnSpc>
                <a:spcPct val="161000"/>
              </a:lnSpc>
              <a:spcBef>
                <a:spcPts val="143"/>
              </a:spcBef>
              <a:tabLst/>
            </a:pP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各登记管理部门依据职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责开展各自领域统一代码的赋码、应</a:t>
            </a:r>
            <a:r>
              <a:rPr sz="1500" kern="0" spc="5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用等工作。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2700" indent="408305" algn="l" rtl="0" eaLnBrk="0">
              <a:lnSpc>
                <a:spcPct val="162000"/>
              </a:lnSpc>
              <a:spcBef>
                <a:spcPts val="135"/>
              </a:spcBef>
              <a:tabLst/>
            </a:pP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县级以上地方人民政府承担经营主体登记工作的部门（以下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称登记机关）负责本行政区域内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经营主体统一代码的赋码、应用</a:t>
            </a:r>
            <a:r>
              <a:rPr sz="1500" kern="0" spc="4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等工作。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5240" indent="400684" algn="l" rtl="0" eaLnBrk="0">
              <a:lnSpc>
                <a:spcPct val="163000"/>
              </a:lnSpc>
              <a:spcBef>
                <a:spcPts val="119"/>
              </a:spcBef>
              <a:tabLst/>
            </a:pP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第六条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全国组织机构统一社会信</a:t>
            </a:r>
            <a:r>
              <a:rPr sz="1500" kern="0" spc="6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用代码数据服务中心（以</a:t>
            </a:r>
            <a:r>
              <a:rPr sz="1500" kern="0" spc="5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下简称全国代码中心）具体承担</a:t>
            </a:r>
            <a:r>
              <a:rPr sz="1500" kern="0" spc="4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统一代码的标准拟订，码段分配，</a:t>
            </a:r>
            <a:r>
              <a:rPr sz="1500" kern="0" spc="13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数据归集和校核，数据库建设、运行和维护，数据应用服务等</a:t>
            </a:r>
            <a:r>
              <a:rPr sz="1500" kern="0" spc="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工作。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2700" indent="408305" algn="l" rtl="0" eaLnBrk="0">
              <a:lnSpc>
                <a:spcPct val="162000"/>
              </a:lnSpc>
              <a:spcBef>
                <a:spcPts val="117"/>
              </a:spcBef>
              <a:tabLst/>
            </a:pP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省级市场监督管理部门应当明确省级的统一代码机构，具体</a:t>
            </a:r>
            <a:r>
              <a:rPr sz="1500" kern="0" spc="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承担本行政区域统一代码的系统建设、数据传输、数据治理、数据</a:t>
            </a:r>
            <a:r>
              <a:rPr sz="1500" kern="0" spc="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监测、应用服务等工作。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2700" indent="403225" algn="l" rtl="0" eaLnBrk="0">
              <a:lnSpc>
                <a:spcPct val="146000"/>
              </a:lnSpc>
              <a:spcBef>
                <a:spcPts val="987"/>
              </a:spcBef>
              <a:tabLst/>
            </a:pP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第七条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国家市场监督管理总局应当组织制定统一代码编</a:t>
            </a:r>
            <a:r>
              <a:rPr sz="1500" kern="0" spc="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码规则、基础数据元、赋码</a:t>
            </a:r>
            <a:r>
              <a:rPr sz="1500" kern="0" spc="-1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规程、数据传输、数据质量、数据安全、</a:t>
            </a:r>
            <a:r>
              <a:rPr sz="1500" kern="0" spc="4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数据共享、应用服务规范等国家标准。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7145" indent="398779" algn="l" rtl="0" eaLnBrk="0">
              <a:lnSpc>
                <a:spcPct val="137000"/>
              </a:lnSpc>
              <a:spcBef>
                <a:spcPts val="978"/>
              </a:spcBef>
              <a:tabLst/>
            </a:pP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第八条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国家市场监督管理总局按照登记管理部门实际需</a:t>
            </a:r>
            <a:r>
              <a:rPr sz="1500" kern="0" spc="6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要，将根据相关标准生成的统一代码码段赋予登记管理部门。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800" dirty="0">
              <a:latin typeface="Arial"/>
              <a:ea typeface="Arial"/>
              <a:cs typeface="Arial"/>
            </a:endParaRPr>
          </a:p>
          <a:p>
            <a:pPr marL="12700" indent="403225" algn="l" rtl="0" eaLnBrk="0">
              <a:lnSpc>
                <a:spcPct val="137000"/>
              </a:lnSpc>
              <a:spcBef>
                <a:spcPts val="1"/>
              </a:spcBef>
              <a:tabLst/>
            </a:pP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第九条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组织机构设立时，登记管</a:t>
            </a:r>
            <a:r>
              <a:rPr sz="1500" kern="0" spc="6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理部门应当赋予其统一代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码。组织机构终身只能有一个统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一代码，一个统一代码只能赋予</a:t>
            </a:r>
            <a:endParaRPr sz="1500" dirty="0">
              <a:latin typeface="FZFangSong-Z02"/>
              <a:ea typeface="FZFangSong-Z02"/>
              <a:cs typeface="FZFangSong-Z02"/>
            </a:endParaRPr>
          </a:p>
        </p:txBody>
      </p:sp>
      <p:sp>
        <p:nvSpPr>
          <p:cNvPr id="18" name="textbox 18"/>
          <p:cNvSpPr/>
          <p:nvPr/>
        </p:nvSpPr>
        <p:spPr>
          <a:xfrm>
            <a:off x="5914828" y="9714907"/>
            <a:ext cx="614044" cy="1720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942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74000"/>
              </a:lnSpc>
              <a:tabLst/>
            </a:pPr>
            <a:r>
              <a:rPr sz="1300" kern="0" spc="3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—</a:t>
            </a:r>
            <a:r>
              <a:rPr sz="1300" kern="0" spc="-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 </a:t>
            </a:r>
            <a:r>
              <a:rPr sz="1300" kern="0" spc="30" dirty="0">
                <a:solidFill>
                  <a:srgbClr val="231F20">
                    <a:alpha val="100000"/>
                  </a:srgbClr>
                </a:solidFill>
                <a:latin typeface="Arial"/>
                <a:ea typeface="Arial"/>
                <a:cs typeface="Arial"/>
              </a:rPr>
              <a:t>3</a:t>
            </a:r>
            <a:r>
              <a:rPr sz="1300" kern="0" spc="210" dirty="0">
                <a:solidFill>
                  <a:srgbClr val="231F2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300" kern="0" spc="3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—</a:t>
            </a:r>
            <a:endParaRPr sz="1300" dirty="0">
              <a:latin typeface="FZFangSong-Z02"/>
              <a:ea typeface="FZFangSong-Z02"/>
              <a:cs typeface="FZFangSong-Z0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20"/>
          <p:cNvSpPr/>
          <p:nvPr/>
        </p:nvSpPr>
        <p:spPr>
          <a:xfrm>
            <a:off x="1075224" y="1424863"/>
            <a:ext cx="5696584" cy="81661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445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7305" algn="l" rtl="0" eaLnBrk="0">
              <a:lnSpc>
                <a:spcPct val="99000"/>
              </a:lnSpc>
              <a:tabLst/>
            </a:pPr>
            <a:r>
              <a:rPr sz="1500" kern="0" spc="5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一个组织机构。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3970" indent="407034" algn="l" rtl="0" eaLnBrk="0">
              <a:lnSpc>
                <a:spcPct val="161000"/>
              </a:lnSpc>
              <a:spcBef>
                <a:spcPts val="269"/>
              </a:spcBef>
              <a:tabLst/>
            </a:pP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第十条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登记机关在办理经营主体登记时应当赋予其统一</a:t>
            </a:r>
            <a:r>
              <a:rPr sz="1500" kern="0" spc="-1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代码，作为唯一身份标识码，标注于营业执照，</a:t>
            </a:r>
            <a:r>
              <a:rPr sz="1500" kern="0" spc="-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做到“一照一码”。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26669" indent="394970" algn="l" rtl="0" eaLnBrk="0">
              <a:lnSpc>
                <a:spcPct val="161000"/>
              </a:lnSpc>
              <a:spcBef>
                <a:spcPts val="138"/>
              </a:spcBef>
              <a:tabLst/>
            </a:pP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个体工商户通过变更登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记转型为企业的，个人独资企业通过</a:t>
            </a:r>
            <a:r>
              <a:rPr sz="1500" kern="0" spc="3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变更登记转型为公司、合</a:t>
            </a:r>
            <a:r>
              <a:rPr sz="1500" kern="0" spc="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伙企业的，统一代码保持不变。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20320" indent="400684" algn="l" rtl="0" eaLnBrk="0">
              <a:lnSpc>
                <a:spcPct val="151000"/>
              </a:lnSpc>
              <a:spcBef>
                <a:spcPts val="972"/>
              </a:spcBef>
              <a:tabLst/>
            </a:pP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第十一条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省级市场监督管理部门应当在经营主体数据生</a:t>
            </a:r>
            <a:r>
              <a:rPr sz="1500" kern="0" spc="13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成后及时将数据传输到省级统一代码机构。省级统一代码机构</a:t>
            </a:r>
            <a:r>
              <a:rPr sz="1500" kern="0" spc="20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应当在收到数据当日内进行规范</a:t>
            </a:r>
            <a:r>
              <a:rPr sz="1500" kern="0" spc="19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化处理，并上传至全国代码</a:t>
            </a:r>
            <a:r>
              <a:rPr sz="1500" kern="0" spc="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中心。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5875" indent="405129" algn="l" rtl="0" eaLnBrk="0">
              <a:lnSpc>
                <a:spcPct val="146000"/>
              </a:lnSpc>
              <a:spcBef>
                <a:spcPts val="987"/>
              </a:spcBef>
              <a:tabLst/>
            </a:pP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第十二条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全国代码中心收到省级统一代码机构上传的数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据后，应当根据统一代码编码规则和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标准的要求，在一个工作日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内完成数据校核。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20320" indent="400684" algn="l" rtl="0" eaLnBrk="0">
              <a:lnSpc>
                <a:spcPct val="146000"/>
              </a:lnSpc>
              <a:spcBef>
                <a:spcPts val="981"/>
              </a:spcBef>
              <a:tabLst/>
            </a:pP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第十三条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全国代码中心在校核后发现统一代码数据存在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重码、错码或者其他数据错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误的，应当在一个工作日内通知省级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统一代码机构及时纠正并回传。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7145" indent="403859" algn="l" rtl="0" eaLnBrk="0">
              <a:lnSpc>
                <a:spcPct val="146000"/>
              </a:lnSpc>
              <a:spcBef>
                <a:spcPts val="1016"/>
              </a:spcBef>
              <a:tabLst/>
            </a:pP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第十四条</a:t>
            </a: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全国代码中心建立统一代码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数据质量监测机制，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通过发布数据月报等方式，将赋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码、数据质量监测等情况向国家</a:t>
            </a:r>
            <a:r>
              <a:rPr sz="1500" kern="0" spc="4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发展和改革委员会、登记管理部门通报。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2700" indent="408305" algn="l" rtl="0" eaLnBrk="0">
              <a:lnSpc>
                <a:spcPct val="137000"/>
              </a:lnSpc>
              <a:spcBef>
                <a:spcPts val="1001"/>
              </a:spcBef>
              <a:tabLst/>
            </a:pP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第十五条</a:t>
            </a: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国家市场监督管理总局推动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统一代码数据共享，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促进协同监管和业务联动。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27305" indent="394334" algn="l" rtl="0" eaLnBrk="0">
              <a:lnSpc>
                <a:spcPct val="160000"/>
              </a:lnSpc>
              <a:spcBef>
                <a:spcPts val="150"/>
              </a:spcBef>
              <a:tabLst/>
            </a:pP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全国代码中心负责完善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和维护统一代码数据库，及时开展统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一代码数据共享相关工作。</a:t>
            </a:r>
            <a:endParaRPr sz="1500" dirty="0">
              <a:latin typeface="FZFangSong-Z02"/>
              <a:ea typeface="FZFangSong-Z02"/>
              <a:cs typeface="FZFangSong-Z02"/>
            </a:endParaRPr>
          </a:p>
        </p:txBody>
      </p:sp>
      <p:sp>
        <p:nvSpPr>
          <p:cNvPr id="22" name="textbox 22"/>
          <p:cNvSpPr/>
          <p:nvPr/>
        </p:nvSpPr>
        <p:spPr>
          <a:xfrm>
            <a:off x="1247270" y="9715084"/>
            <a:ext cx="614044" cy="17145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9601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73000"/>
              </a:lnSpc>
              <a:tabLst/>
            </a:pPr>
            <a:r>
              <a:rPr sz="1300" kern="0" spc="4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—</a:t>
            </a:r>
            <a:r>
              <a:rPr sz="1300" kern="0" spc="-5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 </a:t>
            </a:r>
            <a:r>
              <a:rPr sz="1300" kern="0" spc="40" dirty="0">
                <a:solidFill>
                  <a:srgbClr val="231F20">
                    <a:alpha val="100000"/>
                  </a:srgbClr>
                </a:solidFill>
                <a:latin typeface="Arial"/>
                <a:ea typeface="Arial"/>
                <a:cs typeface="Arial"/>
              </a:rPr>
              <a:t>4</a:t>
            </a:r>
            <a:r>
              <a:rPr sz="1300" kern="0" spc="210" dirty="0">
                <a:solidFill>
                  <a:srgbClr val="231F2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300" kern="0" spc="4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—</a:t>
            </a:r>
            <a:endParaRPr sz="1300" dirty="0">
              <a:latin typeface="FZFangSong-Z02"/>
              <a:ea typeface="FZFangSong-Z02"/>
              <a:cs typeface="FZFangSong-Z0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4"/>
          <p:cNvSpPr/>
          <p:nvPr/>
        </p:nvSpPr>
        <p:spPr>
          <a:xfrm>
            <a:off x="1077663" y="1424863"/>
            <a:ext cx="5631179" cy="814768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445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424180" algn="l" rtl="0" eaLnBrk="0">
              <a:lnSpc>
                <a:spcPct val="99000"/>
              </a:lnSpc>
              <a:tabLst/>
            </a:pPr>
            <a:r>
              <a:rPr sz="1500" kern="0" spc="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统一代码数据应当永久留存，确保可追溯、可查询。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4604" indent="403859" algn="l" rtl="0" eaLnBrk="0">
              <a:lnSpc>
                <a:spcPct val="151000"/>
              </a:lnSpc>
              <a:spcBef>
                <a:spcPts val="1103"/>
              </a:spcBef>
              <a:tabLst/>
            </a:pP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第十六条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各级市场监督管理部门应当在市场监督管理各</a:t>
            </a:r>
            <a:r>
              <a:rPr sz="1500" kern="0" spc="14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项工作中推动应用统</a:t>
            </a:r>
            <a:r>
              <a:rPr sz="1500" kern="0" spc="13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一代码数据，将统一代码作为开展行政许</a:t>
            </a:r>
            <a:r>
              <a:rPr sz="1500" kern="0" spc="-3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可、行政检查、业务统计、信息公示、信用监管、智慧监管等工作的</a:t>
            </a:r>
            <a:r>
              <a:rPr sz="1500" kern="0" spc="3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唯一身份标识码，并将其作为数据共享、业务协同的基础。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3334" indent="405129" algn="l" rtl="0" eaLnBrk="0">
              <a:lnSpc>
                <a:spcPct val="146000"/>
              </a:lnSpc>
              <a:spcBef>
                <a:spcPts val="987"/>
              </a:spcBef>
              <a:tabLst/>
            </a:pP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第十七条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各级市场监督管理部门应当推动统一代码数据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在社会信用体系建设和全国统一大市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场建设中的应用，为优化营</a:t>
            </a:r>
            <a:r>
              <a:rPr sz="1500" kern="0" spc="5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商环境提供服务，在数字经济中发挥基础作用。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2700" indent="405765" algn="l" rtl="0" eaLnBrk="0">
              <a:lnSpc>
                <a:spcPct val="151000"/>
              </a:lnSpc>
              <a:spcBef>
                <a:spcPts val="989"/>
              </a:spcBef>
              <a:tabLst/>
            </a:pP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第十八条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全国代码中心和省级统一代码机构应当加强统</a:t>
            </a:r>
            <a:r>
              <a:rPr sz="1500" kern="0" spc="14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一代码数字身份及新兴业</a:t>
            </a:r>
            <a:r>
              <a:rPr sz="1500" kern="0" spc="13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态主体的应用研究，利用统一代码数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据，为政府及其部门决策提供数据支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持，为企业发展和群众办事</a:t>
            </a:r>
            <a:r>
              <a:rPr sz="1500" kern="0" spc="6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提供便利。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6509" indent="401954" algn="l" rtl="0" eaLnBrk="0">
              <a:lnSpc>
                <a:spcPct val="146000"/>
              </a:lnSpc>
              <a:spcBef>
                <a:spcPts val="1004"/>
              </a:spcBef>
              <a:tabLst/>
            </a:pP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第十九条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全国代码中心和省级统一代码机构应当加强统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一代码信息系统的安全管理，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防范国家秘密、商业秘密和个人隐</a:t>
            </a:r>
            <a:r>
              <a:rPr sz="1500" kern="0" spc="6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私泄露风险。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2700" indent="405765" algn="l" rtl="0" eaLnBrk="0">
              <a:lnSpc>
                <a:spcPct val="146000"/>
              </a:lnSpc>
              <a:spcBef>
                <a:spcPts val="1010"/>
              </a:spcBef>
              <a:tabLst/>
            </a:pP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第二十条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全国代码中心和省级统一代码机构可以向有关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机关、单位或者个人提供统一代码信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息服务，但应当遵守国家有</a:t>
            </a:r>
            <a:r>
              <a:rPr sz="1500" kern="0" spc="9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关信息安全管理和保密制度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的规定。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3334" indent="405129" algn="l" rtl="0" eaLnBrk="0">
              <a:lnSpc>
                <a:spcPct val="146000"/>
              </a:lnSpc>
              <a:spcBef>
                <a:spcPts val="981"/>
              </a:spcBef>
              <a:tabLst/>
            </a:pP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第二十一条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各级市场监督管理部门应当按照国家有关规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定，为统一代码工作提供必要的经费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保障。统一代码工作所需经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费纳入本级预算。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8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ts val="1831"/>
              </a:lnSpc>
              <a:spcBef>
                <a:spcPts val="3"/>
              </a:spcBef>
              <a:tabLst/>
            </a:pPr>
            <a:r>
              <a:rPr sz="1500" kern="0" spc="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第二十二条</a:t>
            </a:r>
            <a:r>
              <a:rPr sz="1500" kern="0" spc="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任何组</a:t>
            </a:r>
            <a:r>
              <a:rPr sz="1500" kern="0" spc="1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织和个人不得伪造、冒用、转让、出租统</a:t>
            </a:r>
            <a:endParaRPr sz="1500" dirty="0">
              <a:latin typeface="FZFangSong-Z02"/>
              <a:ea typeface="FZFangSong-Z02"/>
              <a:cs typeface="FZFangSong-Z02"/>
            </a:endParaRPr>
          </a:p>
        </p:txBody>
      </p:sp>
      <p:sp>
        <p:nvSpPr>
          <p:cNvPr id="26" name="textbox 26"/>
          <p:cNvSpPr/>
          <p:nvPr/>
        </p:nvSpPr>
        <p:spPr>
          <a:xfrm>
            <a:off x="5914828" y="9713128"/>
            <a:ext cx="614044" cy="16954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662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73000"/>
              </a:lnSpc>
              <a:tabLst/>
            </a:pPr>
            <a:r>
              <a:rPr sz="1300" kern="0" spc="4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—</a:t>
            </a:r>
            <a:r>
              <a:rPr sz="1300" kern="0" spc="-5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 </a:t>
            </a:r>
            <a:r>
              <a:rPr sz="1300" kern="0" spc="40" dirty="0">
                <a:solidFill>
                  <a:srgbClr val="231F20">
                    <a:alpha val="100000"/>
                  </a:srgbClr>
                </a:solidFill>
                <a:latin typeface="Arial"/>
                <a:ea typeface="Arial"/>
                <a:cs typeface="Arial"/>
              </a:rPr>
              <a:t>5</a:t>
            </a:r>
            <a:r>
              <a:rPr sz="1300" kern="0" spc="210" dirty="0">
                <a:solidFill>
                  <a:srgbClr val="231F2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300" kern="0" spc="4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—</a:t>
            </a:r>
            <a:endParaRPr sz="1300" dirty="0">
              <a:latin typeface="FZFangSong-Z02"/>
              <a:ea typeface="FZFangSong-Z02"/>
              <a:cs typeface="FZFangSong-Z0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8"/>
          <p:cNvSpPr/>
          <p:nvPr/>
        </p:nvSpPr>
        <p:spPr>
          <a:xfrm>
            <a:off x="1076850" y="1424863"/>
            <a:ext cx="5708015" cy="401192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445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6034" algn="l" rtl="0" eaLnBrk="0">
              <a:lnSpc>
                <a:spcPct val="99000"/>
              </a:lnSpc>
              <a:tabLst/>
            </a:pPr>
            <a:r>
              <a:rPr sz="1500" kern="0" spc="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一代码。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2700" indent="407034" algn="l" rtl="0" eaLnBrk="0">
              <a:lnSpc>
                <a:spcPct val="151000"/>
              </a:lnSpc>
              <a:spcBef>
                <a:spcPts val="1126"/>
              </a:spcBef>
              <a:tabLst/>
            </a:pP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第二十三条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违反本办法第二十二</a:t>
            </a:r>
            <a:r>
              <a:rPr sz="1500" kern="0" spc="6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条规定，伪造、冒用、转</a:t>
            </a:r>
            <a:r>
              <a:rPr sz="1500" kern="0" spc="8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让、出租经营主体统一代码的，由县级</a:t>
            </a:r>
            <a:r>
              <a:rPr sz="1500" kern="0" spc="7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以上市场监督管理部门处</a:t>
            </a:r>
            <a:r>
              <a:rPr sz="1500" kern="0" spc="10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三万元以下罚款；情节严重的，处三万元以上十万元以下罚款。</a:t>
            </a:r>
            <a:r>
              <a:rPr sz="1500" kern="0" spc="1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法律、法规和规章另有规定的，依照其规定。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4604" indent="404495" algn="l" rtl="0" eaLnBrk="0">
              <a:lnSpc>
                <a:spcPct val="146000"/>
              </a:lnSpc>
              <a:spcBef>
                <a:spcPts val="975"/>
              </a:spcBef>
              <a:tabLst/>
            </a:pP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第二十四条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从事统一代码管理工作的人员未履行本办法</a:t>
            </a:r>
            <a:r>
              <a:rPr sz="1500" kern="0" spc="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规定的职责，滥用职权、玩忽职守、徇私舞弊的，依法依规给予处</a:t>
            </a:r>
            <a:r>
              <a:rPr sz="1500" kern="0" spc="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分；构成犯罪的，移送司法机关追究其</a:t>
            </a:r>
            <a:r>
              <a:rPr sz="1500" kern="0" spc="1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刑事责任。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marL="15875" indent="403859" algn="l" rtl="0" eaLnBrk="0">
              <a:lnSpc>
                <a:spcPct val="137000"/>
              </a:lnSpc>
              <a:spcBef>
                <a:spcPts val="990"/>
              </a:spcBef>
              <a:tabLst/>
            </a:pP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第二十五条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1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副省级城市承担统一代码工作职能的相关机</a:t>
            </a:r>
            <a:r>
              <a:rPr sz="1500" kern="0" spc="5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构，适用本办法关于省级统一代码机构的规定。</a:t>
            </a:r>
            <a:endParaRPr sz="1500" dirty="0">
              <a:latin typeface="FZFangSong-Z02"/>
              <a:ea typeface="FZFangSong-Z02"/>
              <a:cs typeface="FZFangSong-Z02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8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7095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419734" algn="l" rtl="0" eaLnBrk="0">
              <a:lnSpc>
                <a:spcPts val="1831"/>
              </a:lnSpc>
              <a:tabLst/>
            </a:pPr>
            <a:r>
              <a:rPr sz="1500" kern="0" spc="6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第二十六条</a:t>
            </a:r>
            <a:r>
              <a:rPr sz="1500" kern="0" spc="60" dirty="0">
                <a:solidFill>
                  <a:srgbClr val="231F20">
                    <a:alpha val="100000"/>
                  </a:srgbClr>
                </a:solidFill>
                <a:latin typeface="FZHei-B01"/>
                <a:ea typeface="FZHei-B01"/>
                <a:cs typeface="FZHei-B01"/>
              </a:rPr>
              <a:t>    </a:t>
            </a:r>
            <a:r>
              <a:rPr sz="1500" kern="0" spc="6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本办法自</a:t>
            </a:r>
            <a:r>
              <a:rPr sz="1500" kern="0" spc="6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2026</a:t>
            </a:r>
            <a:r>
              <a:rPr sz="1500" kern="0" spc="-3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500" kern="0" spc="6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年</a:t>
            </a:r>
            <a:r>
              <a:rPr sz="1500" kern="0" spc="6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2 </a:t>
            </a:r>
            <a:r>
              <a:rPr sz="1500" kern="0" spc="6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月</a:t>
            </a:r>
            <a:r>
              <a:rPr sz="1500" kern="0" spc="6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1</a:t>
            </a:r>
            <a:r>
              <a:rPr sz="1500" kern="0" spc="280" dirty="0">
                <a:solidFill>
                  <a:srgbClr val="231F2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500" kern="0" spc="6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日起施行。</a:t>
            </a:r>
            <a:endParaRPr sz="1500" dirty="0">
              <a:latin typeface="FZFangSong-Z02"/>
              <a:ea typeface="FZFangSong-Z02"/>
              <a:cs typeface="FZFangSong-Z02"/>
            </a:endParaRPr>
          </a:p>
        </p:txBody>
      </p:sp>
      <p:graphicFrame>
        <p:nvGraphicFramePr>
          <p:cNvPr id="30" name="table 30"/>
          <p:cNvGraphicFramePr>
            <a:graphicFrameLocks noGrp="1"/>
          </p:cNvGraphicFramePr>
          <p:nvPr/>
        </p:nvGraphicFramePr>
        <p:xfrm>
          <a:off x="1080263" y="9130899"/>
          <a:ext cx="5615939" cy="408939"/>
        </p:xfrm>
        <a:graphic>
          <a:graphicData uri="http://schemas.openxmlformats.org/drawingml/2006/table">
            <a:tbl>
              <a:tblPr/>
              <a:tblGrid>
                <a:gridCol w="2726689"/>
                <a:gridCol w="2889250"/>
              </a:tblGrid>
              <a:tr h="40894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5000"/>
                        </a:lnSpc>
                        <a:tabLst/>
                      </a:pPr>
                      <a:endParaRPr sz="7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195579" algn="l" rtl="0" eaLnBrk="0">
                        <a:lnSpc>
                          <a:spcPts val="1692"/>
                        </a:lnSpc>
                        <a:spcBef>
                          <a:spcPts val="1"/>
                        </a:spcBef>
                        <a:tabLst/>
                      </a:pPr>
                      <a:r>
                        <a:rPr sz="1300" kern="0" spc="80" dirty="0">
                          <a:solidFill>
                            <a:srgbClr val="231F20">
                              <a:alpha val="100000"/>
                            </a:srgbClr>
                          </a:solidFill>
                          <a:latin typeface="FZFangSong-Z02"/>
                          <a:ea typeface="FZFangSong-Z02"/>
                          <a:cs typeface="FZFangSong-Z02"/>
                        </a:rPr>
                        <a:t>市场监管总局办公厅</a:t>
                      </a:r>
                      <a:endParaRPr sz="1300" dirty="0">
                        <a:latin typeface="FZFangSong-Z02"/>
                        <a:ea typeface="FZFangSong-Z02"/>
                        <a:cs typeface="FZFangSong-Z02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  <a:tabLst/>
                      </a:pPr>
                      <a:endParaRPr sz="700" dirty="0">
                        <a:latin typeface="Arial"/>
                        <a:ea typeface="Arial"/>
                        <a:cs typeface="Arial"/>
                      </a:endParaRPr>
                    </a:p>
                    <a:p>
                      <a:pPr marL="1003300" algn="l" rtl="0" eaLnBrk="0">
                        <a:lnSpc>
                          <a:spcPts val="1597"/>
                        </a:lnSpc>
                        <a:spcBef>
                          <a:spcPts val="3"/>
                        </a:spcBef>
                        <a:tabLst/>
                      </a:pPr>
                      <a:r>
                        <a:rPr sz="1300" kern="0" spc="20" dirty="0">
                          <a:solidFill>
                            <a:srgbClr val="231F2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2025</a:t>
                      </a:r>
                      <a:r>
                        <a:rPr sz="1300" kern="0" spc="-70" dirty="0">
                          <a:solidFill>
                            <a:srgbClr val="231F2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sz="1300" kern="0" spc="20" dirty="0">
                          <a:solidFill>
                            <a:srgbClr val="231F20">
                              <a:alpha val="100000"/>
                            </a:srgbClr>
                          </a:solidFill>
                          <a:latin typeface="FZFangSong-Z02"/>
                          <a:ea typeface="FZFangSong-Z02"/>
                          <a:cs typeface="FZFangSong-Z02"/>
                        </a:rPr>
                        <a:t>年</a:t>
                      </a:r>
                      <a:r>
                        <a:rPr sz="1300" kern="0" spc="-320" dirty="0">
                          <a:solidFill>
                            <a:srgbClr val="231F20">
                              <a:alpha val="100000"/>
                            </a:srgbClr>
                          </a:solidFill>
                          <a:latin typeface="FZFangSong-Z02"/>
                          <a:ea typeface="FZFangSong-Z02"/>
                          <a:cs typeface="FZFangSong-Z02"/>
                        </a:rPr>
                        <a:t> </a:t>
                      </a:r>
                      <a:r>
                        <a:rPr sz="1300" kern="0" spc="20" dirty="0">
                          <a:solidFill>
                            <a:srgbClr val="231F2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 </a:t>
                      </a:r>
                      <a:r>
                        <a:rPr sz="1300" kern="0" spc="20" dirty="0">
                          <a:solidFill>
                            <a:srgbClr val="231F20">
                              <a:alpha val="100000"/>
                            </a:srgbClr>
                          </a:solidFill>
                          <a:latin typeface="FZFangSong-Z02"/>
                          <a:ea typeface="FZFangSong-Z02"/>
                          <a:cs typeface="FZFangSong-Z02"/>
                        </a:rPr>
                        <a:t>月</a:t>
                      </a:r>
                      <a:r>
                        <a:rPr sz="1300" kern="0" spc="20" dirty="0">
                          <a:solidFill>
                            <a:srgbClr val="231F2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sz="1300" kern="0" spc="250" dirty="0">
                          <a:solidFill>
                            <a:srgbClr val="231F2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sz="1300" kern="0" spc="20" dirty="0">
                          <a:solidFill>
                            <a:srgbClr val="231F20">
                              <a:alpha val="100000"/>
                            </a:srgbClr>
                          </a:solidFill>
                          <a:latin typeface="FZFangSong-Z02"/>
                          <a:ea typeface="FZFangSong-Z02"/>
                          <a:cs typeface="FZFangSong-Z02"/>
                        </a:rPr>
                        <a:t>日印</a:t>
                      </a:r>
                      <a:r>
                        <a:rPr sz="1300" kern="0" spc="10" dirty="0">
                          <a:solidFill>
                            <a:srgbClr val="231F20">
                              <a:alpha val="100000"/>
                            </a:srgbClr>
                          </a:solidFill>
                          <a:latin typeface="FZFangSong-Z02"/>
                          <a:ea typeface="FZFangSong-Z02"/>
                          <a:cs typeface="FZFangSong-Z02"/>
                        </a:rPr>
                        <a:t>发</a:t>
                      </a:r>
                      <a:endParaRPr sz="1300" dirty="0">
                        <a:latin typeface="FZFangSong-Z02"/>
                        <a:ea typeface="FZFangSong-Z02"/>
                        <a:cs typeface="FZFangSong-Z02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" name="textbox 32"/>
          <p:cNvSpPr/>
          <p:nvPr/>
        </p:nvSpPr>
        <p:spPr>
          <a:xfrm>
            <a:off x="1247270" y="9713839"/>
            <a:ext cx="614044" cy="1727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6776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74000"/>
              </a:lnSpc>
              <a:tabLst/>
            </a:pPr>
            <a:r>
              <a:rPr sz="1300" kern="0" spc="3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—</a:t>
            </a:r>
            <a:r>
              <a:rPr sz="1300" kern="0" spc="-2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 </a:t>
            </a:r>
            <a:r>
              <a:rPr sz="1300" kern="0" spc="30" dirty="0">
                <a:solidFill>
                  <a:srgbClr val="231F20">
                    <a:alpha val="100000"/>
                  </a:srgbClr>
                </a:solidFill>
                <a:latin typeface="Arial"/>
                <a:ea typeface="Arial"/>
                <a:cs typeface="Arial"/>
              </a:rPr>
              <a:t>6</a:t>
            </a:r>
            <a:r>
              <a:rPr sz="1300" kern="0" spc="210" dirty="0">
                <a:solidFill>
                  <a:srgbClr val="231F2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sz="1300" kern="0" spc="30" dirty="0">
                <a:solidFill>
                  <a:srgbClr val="231F20">
                    <a:alpha val="100000"/>
                  </a:srgbClr>
                </a:solidFill>
                <a:latin typeface="FZFangSong-Z02"/>
                <a:ea typeface="FZFangSong-Z02"/>
                <a:cs typeface="FZFangSong-Z02"/>
              </a:rPr>
              <a:t>—</a:t>
            </a:r>
            <a:endParaRPr sz="1300" dirty="0">
              <a:latin typeface="FZFangSong-Z02"/>
              <a:ea typeface="FZFangSong-Z02"/>
              <a:cs typeface="FZFangSong-Z0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satMod val="110000"/>
                <a:lum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satMod val="105000"/>
                <a:lum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shade val="94000"/>
              </a:schemeClr>
            </a:gs>
            <a:gs pos="50000">
              <a:schemeClr val="phClr">
                <a:lumMod val="110000"/>
                <a:satMod val="100000"/>
                <a:tint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ap:Properties xmlns:vt="http://schemas.openxmlformats.org/officeDocument/2006/docPropsVTypes" xmlns:ap="http://schemas.openxmlformats.org/officeDocument/2006/extended-properties">
  <ap:Application>方正飞翔8.2 专业版 8.2.0.1731</ap:Application>
</ap: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456</dc:creator>
  <dcterms:created xsi:type="dcterms:W3CDTF">2025-12-24T15:30:25Z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O">
    <vt:lpwstr>wqlLaW5nc29mdCBQREYgdG8gV1BTIDExNQ</vt:lpwstr>
  </property>
  <property fmtid="{D5CDD505-2E9C-101B-9397-08002B2CF9AE}" pid="3" name="Created">
    <vt:filetime>2025-12-25T14:20:53</vt:filetime>
  </property>
</Properties>
</file>